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5CE2A75-C253-4113-97E6-94A721256042}" type="datetimeFigureOut">
              <a:rPr lang="lt-LT" smtClean="0"/>
              <a:t>2014-11-27</a:t>
            </a:fld>
            <a:endParaRPr lang="lt-LT"/>
          </a:p>
        </p:txBody>
      </p:sp>
      <p:sp>
        <p:nvSpPr>
          <p:cNvPr id="16" name="Slide Number Placeholder 15"/>
          <p:cNvSpPr>
            <a:spLocks noGrp="1"/>
          </p:cNvSpPr>
          <p:nvPr>
            <p:ph type="sldNum" sz="quarter" idx="11"/>
          </p:nvPr>
        </p:nvSpPr>
        <p:spPr/>
        <p:txBody>
          <a:bodyPr/>
          <a:lstStyle/>
          <a:p>
            <a:fld id="{FA2FD166-35B1-4B57-B0A6-EAFDF4EDBC61}" type="slidenum">
              <a:rPr lang="lt-LT" smtClean="0"/>
              <a:t>‹#›</a:t>
            </a:fld>
            <a:endParaRPr lang="lt-LT"/>
          </a:p>
        </p:txBody>
      </p:sp>
      <p:sp>
        <p:nvSpPr>
          <p:cNvPr id="17" name="Footer Placeholder 16"/>
          <p:cNvSpPr>
            <a:spLocks noGrp="1"/>
          </p:cNvSpPr>
          <p:nvPr>
            <p:ph type="ftr" sz="quarter" idx="12"/>
          </p:nvPr>
        </p:nvSpPr>
        <p:spPr/>
        <p:txBody>
          <a:bodyPr/>
          <a:lstStyle/>
          <a:p>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CE2A75-C253-4113-97E6-94A721256042}" type="datetimeFigureOut">
              <a:rPr lang="lt-LT" smtClean="0"/>
              <a:t>2014-11-27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A2FD166-35B1-4B57-B0A6-EAFDF4EDBC61}"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CE2A75-C253-4113-97E6-94A721256042}" type="datetimeFigureOut">
              <a:rPr lang="lt-LT" smtClean="0"/>
              <a:t>2014-11-27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A2FD166-35B1-4B57-B0A6-EAFDF4EDBC61}"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5CE2A75-C253-4113-97E6-94A721256042}" type="datetimeFigureOut">
              <a:rPr lang="lt-LT" smtClean="0"/>
              <a:t>2014-11-27</a:t>
            </a:fld>
            <a:endParaRPr lang="lt-LT"/>
          </a:p>
        </p:txBody>
      </p:sp>
      <p:sp>
        <p:nvSpPr>
          <p:cNvPr id="15" name="Slide Number Placeholder 14"/>
          <p:cNvSpPr>
            <a:spLocks noGrp="1"/>
          </p:cNvSpPr>
          <p:nvPr>
            <p:ph type="sldNum" sz="quarter" idx="15"/>
          </p:nvPr>
        </p:nvSpPr>
        <p:spPr/>
        <p:txBody>
          <a:bodyPr/>
          <a:lstStyle>
            <a:lvl1pPr algn="ctr">
              <a:defRPr/>
            </a:lvl1pPr>
          </a:lstStyle>
          <a:p>
            <a:fld id="{FA2FD166-35B1-4B57-B0A6-EAFDF4EDBC61}" type="slidenum">
              <a:rPr lang="lt-LT" smtClean="0"/>
              <a:t>‹#›</a:t>
            </a:fld>
            <a:endParaRPr lang="lt-LT"/>
          </a:p>
        </p:txBody>
      </p:sp>
      <p:sp>
        <p:nvSpPr>
          <p:cNvPr id="16" name="Footer Placeholder 15"/>
          <p:cNvSpPr>
            <a:spLocks noGrp="1"/>
          </p:cNvSpPr>
          <p:nvPr>
            <p:ph type="ftr" sz="quarter" idx="16"/>
          </p:nvPr>
        </p:nvSpPr>
        <p:spPr/>
        <p:txBody>
          <a:bodyPr/>
          <a:lstStyle/>
          <a:p>
            <a:endParaRPr lang="lt-LT"/>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CE2A75-C253-4113-97E6-94A721256042}" type="datetimeFigureOut">
              <a:rPr lang="lt-LT" smtClean="0"/>
              <a:t>2014-11-27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FA2FD166-35B1-4B57-B0A6-EAFDF4EDBC61}" type="slidenum">
              <a:rPr lang="lt-LT" smtClean="0"/>
              <a:t>‹#›</a:t>
            </a:fld>
            <a:endParaRPr lang="lt-LT"/>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5CE2A75-C253-4113-97E6-94A721256042}" type="datetimeFigureOut">
              <a:rPr lang="lt-LT" smtClean="0"/>
              <a:t>2014-11-27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FA2FD166-35B1-4B57-B0A6-EAFDF4EDBC61}" type="slidenum">
              <a:rPr lang="lt-LT" smtClean="0"/>
              <a:t>‹#›</a:t>
            </a:fld>
            <a:endParaRPr lang="lt-LT"/>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A2FD166-35B1-4B57-B0A6-EAFDF4EDBC61}" type="slidenum">
              <a:rPr lang="lt-LT" smtClean="0"/>
              <a:t>‹#›</a:t>
            </a:fld>
            <a:endParaRPr lang="lt-LT"/>
          </a:p>
        </p:txBody>
      </p:sp>
      <p:sp>
        <p:nvSpPr>
          <p:cNvPr id="8" name="Footer Placeholder 7"/>
          <p:cNvSpPr>
            <a:spLocks noGrp="1"/>
          </p:cNvSpPr>
          <p:nvPr>
            <p:ph type="ftr" sz="quarter" idx="11"/>
          </p:nvPr>
        </p:nvSpPr>
        <p:spPr/>
        <p:txBody>
          <a:bodyPr/>
          <a:lstStyle/>
          <a:p>
            <a:endParaRPr lang="lt-LT"/>
          </a:p>
        </p:txBody>
      </p:sp>
      <p:sp>
        <p:nvSpPr>
          <p:cNvPr id="7" name="Date Placeholder 6"/>
          <p:cNvSpPr>
            <a:spLocks noGrp="1"/>
          </p:cNvSpPr>
          <p:nvPr>
            <p:ph type="dt" sz="half" idx="10"/>
          </p:nvPr>
        </p:nvSpPr>
        <p:spPr/>
        <p:txBody>
          <a:bodyPr/>
          <a:lstStyle/>
          <a:p>
            <a:fld id="{95CE2A75-C253-4113-97E6-94A721256042}" type="datetimeFigureOut">
              <a:rPr lang="lt-LT" smtClean="0"/>
              <a:t>2014-11-27</a:t>
            </a:fld>
            <a:endParaRPr lang="lt-LT"/>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5CE2A75-C253-4113-97E6-94A721256042}" type="datetimeFigureOut">
              <a:rPr lang="lt-LT" smtClean="0"/>
              <a:t>2014-11-27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FA2FD166-35B1-4B57-B0A6-EAFDF4EDBC61}" type="slidenum">
              <a:rPr lang="lt-LT" smtClean="0"/>
              <a:t>‹#›</a:t>
            </a:fld>
            <a:endParaRPr lang="lt-LT"/>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CE2A75-C253-4113-97E6-94A721256042}" type="datetimeFigureOut">
              <a:rPr lang="lt-LT" smtClean="0"/>
              <a:t>2014-11-27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FA2FD166-35B1-4B57-B0A6-EAFDF4EDBC61}"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5CE2A75-C253-4113-97E6-94A721256042}" type="datetimeFigureOut">
              <a:rPr lang="lt-LT" smtClean="0"/>
              <a:t>2014-11-27</a:t>
            </a:fld>
            <a:endParaRPr lang="lt-LT"/>
          </a:p>
        </p:txBody>
      </p:sp>
      <p:sp>
        <p:nvSpPr>
          <p:cNvPr id="9" name="Slide Number Placeholder 8"/>
          <p:cNvSpPr>
            <a:spLocks noGrp="1"/>
          </p:cNvSpPr>
          <p:nvPr>
            <p:ph type="sldNum" sz="quarter" idx="15"/>
          </p:nvPr>
        </p:nvSpPr>
        <p:spPr/>
        <p:txBody>
          <a:bodyPr/>
          <a:lstStyle/>
          <a:p>
            <a:fld id="{FA2FD166-35B1-4B57-B0A6-EAFDF4EDBC61}" type="slidenum">
              <a:rPr lang="lt-LT" smtClean="0"/>
              <a:t>‹#›</a:t>
            </a:fld>
            <a:endParaRPr lang="lt-LT"/>
          </a:p>
        </p:txBody>
      </p:sp>
      <p:sp>
        <p:nvSpPr>
          <p:cNvPr id="10" name="Footer Placeholder 9"/>
          <p:cNvSpPr>
            <a:spLocks noGrp="1"/>
          </p:cNvSpPr>
          <p:nvPr>
            <p:ph type="ftr" sz="quarter" idx="16"/>
          </p:nvPr>
        </p:nvSpPr>
        <p:spPr/>
        <p:txBody>
          <a:bodyPr/>
          <a:lstStyle/>
          <a:p>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5CE2A75-C253-4113-97E6-94A721256042}" type="datetimeFigureOut">
              <a:rPr lang="lt-LT" smtClean="0"/>
              <a:t>2014-11-27</a:t>
            </a:fld>
            <a:endParaRPr lang="lt-LT"/>
          </a:p>
        </p:txBody>
      </p:sp>
      <p:sp>
        <p:nvSpPr>
          <p:cNvPr id="9" name="Slide Number Placeholder 8"/>
          <p:cNvSpPr>
            <a:spLocks noGrp="1"/>
          </p:cNvSpPr>
          <p:nvPr>
            <p:ph type="sldNum" sz="quarter" idx="11"/>
          </p:nvPr>
        </p:nvSpPr>
        <p:spPr/>
        <p:txBody>
          <a:bodyPr/>
          <a:lstStyle/>
          <a:p>
            <a:fld id="{FA2FD166-35B1-4B57-B0A6-EAFDF4EDBC61}" type="slidenum">
              <a:rPr lang="lt-LT" smtClean="0"/>
              <a:t>‹#›</a:t>
            </a:fld>
            <a:endParaRPr lang="lt-LT"/>
          </a:p>
        </p:txBody>
      </p:sp>
      <p:sp>
        <p:nvSpPr>
          <p:cNvPr id="10" name="Footer Placeholder 9"/>
          <p:cNvSpPr>
            <a:spLocks noGrp="1"/>
          </p:cNvSpPr>
          <p:nvPr>
            <p:ph type="ftr" sz="quarter" idx="12"/>
          </p:nvPr>
        </p:nvSpPr>
        <p:spPr/>
        <p:txBody>
          <a:bodyPr/>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5CE2A75-C253-4113-97E6-94A721256042}" type="datetimeFigureOut">
              <a:rPr lang="lt-LT" smtClean="0"/>
              <a:t>2014-11-27</a:t>
            </a:fld>
            <a:endParaRPr lang="lt-LT"/>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lt-LT"/>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A2FD166-35B1-4B57-B0A6-EAFDF4EDBC61}" type="slidenum">
              <a:rPr lang="lt-LT" smtClean="0"/>
              <a:t>‹#›</a:t>
            </a:fld>
            <a:endParaRPr lang="lt-LT"/>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lt/url?sa=i&amp;rct=j&amp;q=&amp;esrc=s&amp;frm=1&amp;source=images&amp;cd=&amp;cad=rja&amp;uact=8&amp;ved=0CAcQjRw&amp;url=http://www.anyksciai.lt/lt/ekonomika-ir-verslas/finansine-parama/es-parama.html&amp;ei=5RZyVMiBE4T48QXn4oL4DQ&amp;bvm=bv.80185997,d.bGQ&amp;psig=AFQjCNFJoYB-dKrMhKBSSc87kDCUw43JHg&amp;ust=141684946971494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ics.livejournal.com/grippen/pic/0008gc1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20000"/>
          </a:bodyPr>
          <a:lstStyle/>
          <a:p>
            <a:r>
              <a:rPr lang="lt-LT" sz="2800"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PROJEKTĄ PRISTATO </a:t>
            </a:r>
          </a:p>
          <a:p>
            <a:r>
              <a:rPr lang="lt-LT" sz="2800"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3 KLASĖS MOKINĖ</a:t>
            </a:r>
          </a:p>
          <a:p>
            <a:r>
              <a:rPr lang="lt-LT" sz="2800" i="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VASARĖ NAVARACKAITĖ</a:t>
            </a:r>
            <a:endParaRPr lang="lt-LT" sz="2800" i="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 name="Title 1"/>
          <p:cNvSpPr>
            <a:spLocks noGrp="1"/>
          </p:cNvSpPr>
          <p:nvPr>
            <p:ph type="ctrTitle"/>
          </p:nvPr>
        </p:nvSpPr>
        <p:spPr/>
        <p:txBody>
          <a:bodyPr>
            <a:normAutofit/>
            <a:scene3d>
              <a:camera prst="orthographicFront"/>
              <a:lightRig rig="threePt" dir="t"/>
            </a:scene3d>
            <a:sp3d extrusionH="57150">
              <a:bevelT w="38100" h="38100" prst="relaxedInset"/>
              <a:bevelB w="38100" h="38100"/>
            </a:sp3d>
          </a:bodyPr>
          <a:lstStyle/>
          <a:p>
            <a:r>
              <a:rPr lang="lt-LT" sz="36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ANYKŠČIŲ MIESTO ISTORIJA</a:t>
            </a:r>
            <a:endParaRPr lang="lt-LT" sz="36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lt-LT" sz="3200" i="1" dirty="0" smtClean="0">
                <a:solidFill>
                  <a:srgbClr val="002060"/>
                </a:solidFill>
                <a:latin typeface="Times New Roman" pitchFamily="18" charset="0"/>
                <a:cs typeface="Times New Roman" pitchFamily="18" charset="0"/>
              </a:rPr>
              <a:t>AČIŪ UŽ DĖMESĮ</a:t>
            </a:r>
          </a:p>
          <a:p>
            <a:pPr algn="ctr">
              <a:buNone/>
            </a:pPr>
            <a:r>
              <a:rPr lang="lt-LT" sz="3200" i="1" dirty="0" smtClean="0">
                <a:solidFill>
                  <a:srgbClr val="002060"/>
                </a:solidFill>
                <a:latin typeface="Times New Roman" pitchFamily="18" charset="0"/>
                <a:cs typeface="Times New Roman" pitchFamily="18" charset="0"/>
              </a:rPr>
              <a:t>VASARĖ</a:t>
            </a:r>
            <a:endParaRPr lang="lt-LT" sz="3200" i="1" dirty="0">
              <a:solidFill>
                <a:srgbClr val="00206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lt-LT" sz="3200" i="1"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KVIEČIU, JUS, APLANKYTI ANYKŠČIUS</a:t>
            </a:r>
            <a:endParaRPr lang="lt-LT" sz="3200" i="1"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9144000" cy="4525963"/>
          </a:xfrm>
        </p:spPr>
        <p:txBody>
          <a:bodyPr>
            <a:normAutofit fontScale="92500" lnSpcReduction="10000"/>
          </a:bodyPr>
          <a:lstStyle/>
          <a:p>
            <a:r>
              <a:rPr lang="lt-LT" sz="2100" b="1" dirty="0">
                <a:solidFill>
                  <a:srgbClr val="002060"/>
                </a:solidFill>
                <a:latin typeface="Times New Roman" pitchFamily="18" charset="0"/>
                <a:cs typeface="Times New Roman" pitchFamily="18" charset="0"/>
              </a:rPr>
              <a:t>Anykščiai </a:t>
            </a:r>
            <a:r>
              <a:rPr lang="lt-LT" sz="2100" dirty="0">
                <a:solidFill>
                  <a:srgbClr val="002060"/>
                </a:solidFill>
                <a:latin typeface="Times New Roman" pitchFamily="18" charset="0"/>
                <a:cs typeface="Times New Roman" pitchFamily="18" charset="0"/>
              </a:rPr>
              <a:t>– miestas šiaurės rytų Lietuvoje. </a:t>
            </a:r>
            <a:br>
              <a:rPr lang="lt-LT" sz="2100" dirty="0">
                <a:solidFill>
                  <a:srgbClr val="002060"/>
                </a:solidFill>
                <a:latin typeface="Times New Roman" pitchFamily="18" charset="0"/>
                <a:cs typeface="Times New Roman" pitchFamily="18" charset="0"/>
              </a:rPr>
            </a:br>
            <a:r>
              <a:rPr lang="lt-LT" sz="2100" dirty="0">
                <a:solidFill>
                  <a:srgbClr val="002060"/>
                </a:solidFill>
                <a:latin typeface="Times New Roman" pitchFamily="18" charset="0"/>
                <a:cs typeface="Times New Roman" pitchFamily="18" charset="0"/>
              </a:rPr>
              <a:t>Pirmą kartą Anykščiai minimi 1440 m. kaip Lietuvos didžiojo kunigaikščio - Anykščių dvaras – tuo metu Lietuvos didysis kunigaikštis Kazimieras Anykščių dvarą davė valdyti Radvilai Astikaičiui. </a:t>
            </a:r>
          </a:p>
          <a:p>
            <a:r>
              <a:rPr lang="lt-LT" sz="2100" dirty="0">
                <a:solidFill>
                  <a:srgbClr val="002060"/>
                </a:solidFill>
                <a:latin typeface="Times New Roman" pitchFamily="18" charset="0"/>
                <a:cs typeface="Times New Roman" pitchFamily="18" charset="0"/>
              </a:rPr>
              <a:t>1442–1452 m. pastatyta pirma medinė Anykščių bažnyčia</a:t>
            </a:r>
            <a:r>
              <a:rPr lang="lt-LT" sz="2100" dirty="0" smtClean="0">
                <a:solidFill>
                  <a:srgbClr val="002060"/>
                </a:solidFill>
                <a:latin typeface="Times New Roman" pitchFamily="18" charset="0"/>
                <a:cs typeface="Times New Roman" pitchFamily="18" charset="0"/>
              </a:rPr>
              <a:t>.</a:t>
            </a:r>
            <a:endParaRPr lang="lt-LT" sz="2100" dirty="0">
              <a:solidFill>
                <a:srgbClr val="002060"/>
              </a:solidFill>
              <a:latin typeface="Times New Roman" pitchFamily="18" charset="0"/>
              <a:cs typeface="Times New Roman" pitchFamily="18" charset="0"/>
            </a:endParaRPr>
          </a:p>
          <a:p>
            <a:r>
              <a:rPr lang="lt-LT" sz="2100" dirty="0">
                <a:solidFill>
                  <a:srgbClr val="002060"/>
                </a:solidFill>
                <a:latin typeface="Times New Roman" pitchFamily="18" charset="0"/>
                <a:cs typeface="Times New Roman" pitchFamily="18" charset="0"/>
              </a:rPr>
              <a:t> 15 a. 2-ojoje pusėje minimas Anykščių miestelis, vėliau ir Anykščių valsčius. 1507 m. nustatytos klebono žemės ribos. 1516 m. gavo miesto teises, Anykščių dvaras su miesteliu įkeistas Mikalojui Radvilai.</a:t>
            </a:r>
            <a:br>
              <a:rPr lang="lt-LT" sz="2100" dirty="0">
                <a:solidFill>
                  <a:srgbClr val="002060"/>
                </a:solidFill>
                <a:latin typeface="Times New Roman" pitchFamily="18" charset="0"/>
                <a:cs typeface="Times New Roman" pitchFamily="18" charset="0"/>
              </a:rPr>
            </a:br>
            <a:r>
              <a:rPr lang="lt-LT" sz="2100" dirty="0">
                <a:solidFill>
                  <a:srgbClr val="002060"/>
                </a:solidFill>
                <a:latin typeface="Times New Roman" pitchFamily="18" charset="0"/>
                <a:cs typeface="Times New Roman" pitchFamily="18" charset="0"/>
              </a:rPr>
              <a:t>1566 m. miestelis degė, sudegė bažnyčia, kuri netrukus atstatyta. 1671 m. Anykščių bažnyčia dar kartą sudegė (atstatyta iki 1677 m.). </a:t>
            </a:r>
          </a:p>
          <a:p>
            <a:r>
              <a:rPr lang="lt-LT" sz="2100" dirty="0">
                <a:solidFill>
                  <a:srgbClr val="002060"/>
                </a:solidFill>
                <a:latin typeface="Times New Roman" pitchFamily="18" charset="0"/>
                <a:cs typeface="Times New Roman" pitchFamily="18" charset="0"/>
              </a:rPr>
              <a:t>18 a. pradžioje per karą su švedais sugriautas tiltas per Šventąją (atstatytas 18 a. pabaigoje). 1792 m. sausio 17 d. karalius Stanislovas Augustas suteikė miesto teises (1795 m. jos panaikintos)  herbas taip pat.</a:t>
            </a:r>
          </a:p>
          <a:p>
            <a:r>
              <a:rPr lang="lt-LT" sz="2100" dirty="0">
                <a:solidFill>
                  <a:srgbClr val="002060"/>
                </a:solidFill>
                <a:latin typeface="Times New Roman" pitchFamily="18" charset="0"/>
                <a:cs typeface="Times New Roman" pitchFamily="18" charset="0"/>
              </a:rPr>
              <a:t> Herbe pavaizduotas savivaldos išvakarėse Anykščiuose pastatytas tiltas, papuoštas tiltų globėjo ir sergėtojo nuo vandens nelaimių šv. Jono Nepomuko statula.</a:t>
            </a:r>
          </a:p>
          <a:p>
            <a:endParaRPr lang="lt-LT"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1868478"/>
          </a:xfrm>
        </p:spPr>
        <p:txBody>
          <a:bodyPr>
            <a:normAutofit/>
          </a:bodyPr>
          <a:lstStyle/>
          <a:p>
            <a:r>
              <a:rPr lang="lt-LT" sz="3200" dirty="0" smtClean="0">
                <a:latin typeface="Times New Roman" pitchFamily="18" charset="0"/>
                <a:cs typeface="Times New Roman" pitchFamily="18" charset="0"/>
              </a:rPr>
              <a:t/>
            </a:r>
            <a:br>
              <a:rPr lang="lt-LT" sz="3200" dirty="0" smtClean="0">
                <a:latin typeface="Times New Roman" pitchFamily="18" charset="0"/>
                <a:cs typeface="Times New Roman" pitchFamily="18" charset="0"/>
              </a:rPr>
            </a:b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ANYKŠČIŲ MIESTO ISTORIJA</a:t>
            </a:r>
            <a:r>
              <a:rPr lang="lt-LT" sz="3600" dirty="0" smtClean="0">
                <a:latin typeface="Times New Roman" pitchFamily="18" charset="0"/>
                <a:cs typeface="Times New Roman" pitchFamily="18" charset="0"/>
              </a:rPr>
              <a:t/>
            </a:r>
            <a:br>
              <a:rPr lang="lt-LT" sz="3600" dirty="0" smtClean="0">
                <a:latin typeface="Times New Roman" pitchFamily="18" charset="0"/>
                <a:cs typeface="Times New Roman" pitchFamily="18" charset="0"/>
              </a:rPr>
            </a:br>
            <a:endParaRPr lang="lt-LT" sz="3600" dirty="0">
              <a:latin typeface="Times New Roman" pitchFamily="18" charset="0"/>
              <a:cs typeface="Times New Roman" pitchFamily="18" charset="0"/>
            </a:endParaRPr>
          </a:p>
        </p:txBody>
      </p:sp>
      <p:pic>
        <p:nvPicPr>
          <p:cNvPr id="4" name="Picture 3" descr="https://encrypted-tbn2.gstatic.com/images?q=tbn:ANd9GcQKENQKaEFHabzIBVcYHTRtrr9RJuTYq8ZInnJ2B27RgFJztGj4">
            <a:hlinkClick r:id="rId2"/>
          </p:cNvPr>
          <p:cNvPicPr preferRelativeResize="0"/>
          <p:nvPr/>
        </p:nvPicPr>
        <p:blipFill>
          <a:blip r:embed="rId3"/>
          <a:srcRect/>
          <a:stretch>
            <a:fillRect/>
          </a:stretch>
        </p:blipFill>
        <p:spPr bwMode="auto">
          <a:xfrm>
            <a:off x="6572264" y="714356"/>
            <a:ext cx="1521452" cy="12839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lt-LT" sz="1800" b="1" dirty="0">
                <a:solidFill>
                  <a:srgbClr val="002060"/>
                </a:solidFill>
              </a:rPr>
              <a:t>Puntuko akmuo : </a:t>
            </a:r>
            <a:r>
              <a:rPr lang="lt-LT" sz="1800" dirty="0">
                <a:solidFill>
                  <a:srgbClr val="002060"/>
                </a:solidFill>
              </a:rPr>
              <a:t>Puntuko akmuo – antrasis pagal dydį riedulys Lietuvoje, stūkso 6 km į pietus nuo Anykščių,Anykščių šilelio kraštovaizdžio draustinyje, netoli Šventosios. Tai gamtos, mitologijos ir istorijospaminklas, oeologiniu gamtos paminklu paskelbtas 2000 m. Iki 1957 m. Puntukas laikytas didžiausiu Lietuvos akmenimi, kol Puokėje nebuvo aptiktas Barstyčių akmuo.</a:t>
            </a:r>
          </a:p>
          <a:p>
            <a:endParaRPr lang="lt-LT" dirty="0"/>
          </a:p>
        </p:txBody>
      </p:sp>
      <p:sp>
        <p:nvSpPr>
          <p:cNvPr id="2" name="Title 1"/>
          <p:cNvSpPr>
            <a:spLocks noGrp="1"/>
          </p:cNvSpPr>
          <p:nvPr>
            <p:ph type="title"/>
          </p:nvPr>
        </p:nvSpPr>
        <p:spPr>
          <a:xfrm>
            <a:off x="428596" y="0"/>
            <a:ext cx="8229600" cy="1728814"/>
          </a:xfrm>
        </p:spPr>
        <p:txBody>
          <a:bodyPr>
            <a:normAutofit fontScale="90000"/>
          </a:bodyPr>
          <a:lstStyle/>
          <a:p>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sz="36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LANKYTINOS VIETOS ANYKŠČIŲ RAJONE</a:t>
            </a:r>
            <a:r>
              <a:rPr lang="lt-LT" dirty="0">
                <a:solidFill>
                  <a:srgbClr val="002060"/>
                </a:solidFill>
              </a:rPr>
              <a:t/>
            </a:r>
            <a:br>
              <a:rPr lang="lt-LT" dirty="0">
                <a:solidFill>
                  <a:srgbClr val="002060"/>
                </a:solidFill>
              </a:rPr>
            </a:br>
            <a:endParaRPr lang="lt-LT" dirty="0">
              <a:solidFill>
                <a:srgbClr val="002060"/>
              </a:solidFill>
            </a:endParaRPr>
          </a:p>
        </p:txBody>
      </p:sp>
      <p:pic>
        <p:nvPicPr>
          <p:cNvPr id="4" name="TB_Image" descr="Puntukas&lt;br&gt;Organizatorių archyvo nuotr.">
            <a:hlinkClick r:id="" tooltip="&quot;Uždaryti&quot;"/>
          </p:cNvPr>
          <p:cNvPicPr/>
          <p:nvPr/>
        </p:nvPicPr>
        <p:blipFill>
          <a:blip r:embed="rId2"/>
          <a:srcRect/>
          <a:stretch>
            <a:fillRect/>
          </a:stretch>
        </p:blipFill>
        <p:spPr bwMode="auto">
          <a:xfrm>
            <a:off x="2214546" y="3214686"/>
            <a:ext cx="4480560" cy="33604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lt-LT" b="1" dirty="0"/>
              <a:t> </a:t>
            </a:r>
            <a:r>
              <a:rPr lang="lt-LT" sz="1900" dirty="0">
                <a:solidFill>
                  <a:srgbClr val="002060"/>
                </a:solidFill>
              </a:rPr>
              <a:t>Į A. Baranausko poemoje „Anykščių šilelis“ išgarsintą mišką užsuka beveik kiekvienas, atvykęs aplankyti Anykščių. Anykščių šilelis, 1960 m. paskelbtas landšaftiniu draustiniu, užima daugiau kaip 1800 hektarų plotą. Draustinis prasideda nuo pietinių Anykščių miesto ribų ir tęsiasi neplačia (apie 1 km pločio) juosta abipus Šventosios beveik 9 km. Kurklių miestelio link. Šilelio reljefas labai įvairus ir sudėtingas: kalvos, raguvos, gilių griovių išraižyti pašventupių šlaitai</a:t>
            </a:r>
            <a:r>
              <a:rPr lang="lt-LT" sz="1900" dirty="0" smtClean="0">
                <a:solidFill>
                  <a:srgbClr val="002060"/>
                </a:solidFill>
              </a:rPr>
              <a:t>.</a:t>
            </a:r>
          </a:p>
          <a:p>
            <a:endParaRPr lang="lt-LT" sz="1900"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ANYKŠČIŲ ŠILELIS</a:t>
            </a:r>
            <a:endParaRPr lang="lt-LT" sz="32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pic>
        <p:nvPicPr>
          <p:cNvPr id="4" name="Picture 3" descr="http://www.efoto.lt/files/images/30045/IMGP9721.preview.jpg"/>
          <p:cNvPicPr/>
          <p:nvPr/>
        </p:nvPicPr>
        <p:blipFill>
          <a:blip r:embed="rId2"/>
          <a:srcRect/>
          <a:stretch>
            <a:fillRect/>
          </a:stretch>
        </p:blipFill>
        <p:spPr bwMode="auto">
          <a:xfrm>
            <a:off x="2428860" y="4000504"/>
            <a:ext cx="3787140" cy="2533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lt-LT" sz="1800" dirty="0">
                <a:solidFill>
                  <a:srgbClr val="002060"/>
                </a:solidFill>
              </a:rPr>
              <a:t>Greta Bijeikių kaimo esantis apžvalgos bokšto aukštis 15 metrų. Nuo jo matosi Rubikių ežeras.</a:t>
            </a:r>
          </a:p>
          <a:p>
            <a:endParaRPr lang="lt-LT"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RUBIKIŲ APŽVALGOS BOKŠTAS</a:t>
            </a:r>
            <a:endParaRPr lang="lt-LT" sz="32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pic>
        <p:nvPicPr>
          <p:cNvPr id="4" name="Picture 3" descr="http://www.mytrips.lt/files/2012/12/17/news_img/img_3804.jpg"/>
          <p:cNvPicPr/>
          <p:nvPr/>
        </p:nvPicPr>
        <p:blipFill>
          <a:blip r:embed="rId2"/>
          <a:srcRect/>
          <a:stretch>
            <a:fillRect/>
          </a:stretch>
        </p:blipFill>
        <p:spPr bwMode="auto">
          <a:xfrm>
            <a:off x="3000364" y="2071678"/>
            <a:ext cx="303276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lt-LT" sz="1800" dirty="0">
                <a:solidFill>
                  <a:srgbClr val="002060"/>
                </a:solidFill>
              </a:rPr>
              <a:t>Anykščių Šv. apaštalo evangelisto Mato bažnyčia - aukščiausia Lietuvoje (79 m aukščio bokštai, iki I pasaulinio karo buvo 84 m). Pastatyta 1899–1909 m. Bažnyčia neogotikinė, bazilikinė, stačiakampio plano, dvibokštė, su bokšteliais.</a:t>
            </a:r>
          </a:p>
          <a:p>
            <a:endParaRPr lang="lt-LT"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ŠVENTO MATO BAŽNYČIA</a:t>
            </a:r>
            <a:endParaRPr lang="lt-LT" sz="32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pic>
        <p:nvPicPr>
          <p:cNvPr id="4" name="Picture 3" descr="http://pics.livejournal.com/grippen/pic/0008gc1a/s640x480">
            <a:hlinkClick r:id="rId2"/>
          </p:cNvPr>
          <p:cNvPicPr/>
          <p:nvPr/>
        </p:nvPicPr>
        <p:blipFill>
          <a:blip r:embed="rId3"/>
          <a:srcRect/>
          <a:stretch>
            <a:fillRect/>
          </a:stretch>
        </p:blipFill>
        <p:spPr bwMode="auto">
          <a:xfrm>
            <a:off x="1643042" y="2571744"/>
            <a:ext cx="6096000" cy="405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lt-LT" sz="1900" dirty="0" smtClean="0">
                <a:solidFill>
                  <a:srgbClr val="002060"/>
                </a:solidFill>
              </a:rPr>
              <a:t>Laimės </a:t>
            </a:r>
            <a:r>
              <a:rPr lang="lt-LT" sz="1900" dirty="0">
                <a:solidFill>
                  <a:srgbClr val="002060"/>
                </a:solidFill>
              </a:rPr>
              <a:t>žiburys – antkapinis paminklas J.Biliūnui </a:t>
            </a:r>
            <a:r>
              <a:rPr lang="lt-LT" sz="1900" dirty="0" smtClean="0">
                <a:solidFill>
                  <a:srgbClr val="002060"/>
                </a:solidFill>
              </a:rPr>
              <a:t>ant Liudiškių </a:t>
            </a:r>
            <a:r>
              <a:rPr lang="lt-LT" sz="1900" dirty="0">
                <a:solidFill>
                  <a:srgbClr val="002060"/>
                </a:solidFill>
              </a:rPr>
              <a:t>kalvos. J. Biliūnas mirė tolimoje Zakopanėje, Tatrų papėdėje, Lenkijoje 1907 m. Ten buvo ir palaidotas, nes žmona Julija neturėjo pinigų parvežti jo kūną į gimtuosius Anykščius. J. Biliūno valia įvykdyta, nes 1953 metais J. Biliūno palaikai buvo iškilmingai pergabenti iš Lenkijos į Lietuvą ir palaidoti netoli Anykščių, ant Liudiškių kalvos. 1958 m. ant kapo pastatytas paminklas. Jį vadiname Laimės žiburiu.</a:t>
            </a:r>
          </a:p>
          <a:p>
            <a:endParaRPr lang="lt-LT"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LAIMĖS ŽIBURYS</a:t>
            </a:r>
            <a:endParaRPr lang="lt-LT" sz="32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pic>
        <p:nvPicPr>
          <p:cNvPr id="4" name="Picture 3" descr="http://www.efoto.lt/files/images/38415/IMG_0695.preview.JPG"/>
          <p:cNvPicPr/>
          <p:nvPr/>
        </p:nvPicPr>
        <p:blipFill>
          <a:blip r:embed="rId2"/>
          <a:srcRect/>
          <a:stretch>
            <a:fillRect/>
          </a:stretch>
        </p:blipFill>
        <p:spPr bwMode="auto">
          <a:xfrm>
            <a:off x="2357422" y="3643314"/>
            <a:ext cx="4328160" cy="28879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lt-LT" sz="1800" dirty="0">
                <a:solidFill>
                  <a:srgbClr val="002060"/>
                </a:solidFill>
              </a:rPr>
              <a:t>Burbiškio dvaras ir parkas – vėlyvojo klasicizmo stiliaus rūmai prie Anykštos upelio, pastatyti 1853–1857 m. Sodybą sudaro rūmai su parku, oficina, kumetynas ir tvartas. Rūmai romantizuoto klasicizmo formų, vienaukščiai, su antresole, portiku ir dviaukščiais rizalitais; fasadai su lieto ketaus balkonais. Viduje išliko klasicistinių krosnių ir židinių.</a:t>
            </a:r>
          </a:p>
          <a:p>
            <a:endParaRPr lang="lt-LT"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BURBIŠKIO</a:t>
            </a:r>
            <a:r>
              <a:rPr lang="lt-LT" sz="3200" dirty="0" smtClean="0">
                <a:solidFill>
                  <a:srgbClr val="002060"/>
                </a:solidFill>
                <a:latin typeface="Times New Roman" pitchFamily="18" charset="0"/>
                <a:cs typeface="Times New Roman" pitchFamily="18" charset="0"/>
              </a:rPr>
              <a:t> DVARAS</a:t>
            </a:r>
            <a:endParaRPr lang="lt-LT" sz="3200" dirty="0">
              <a:solidFill>
                <a:srgbClr val="002060"/>
              </a:solidFill>
              <a:latin typeface="Times New Roman" pitchFamily="18" charset="0"/>
              <a:cs typeface="Times New Roman" pitchFamily="18" charset="0"/>
            </a:endParaRPr>
          </a:p>
        </p:txBody>
      </p:sp>
      <p:pic>
        <p:nvPicPr>
          <p:cNvPr id="4" name="Picture 3" descr="http://www.anyksciuparkas.lt/imgz/burbiskio_dvaras.jpg"/>
          <p:cNvPicPr/>
          <p:nvPr/>
        </p:nvPicPr>
        <p:blipFill>
          <a:blip r:embed="rId2"/>
          <a:srcRect/>
          <a:stretch>
            <a:fillRect/>
          </a:stretch>
        </p:blipFill>
        <p:spPr bwMode="auto">
          <a:xfrm>
            <a:off x="2143108" y="3286124"/>
            <a:ext cx="4762500" cy="2933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lt-LT" sz="1800" dirty="0">
                <a:solidFill>
                  <a:srgbClr val="002060"/>
                </a:solidFill>
              </a:rPr>
              <a:t>V</a:t>
            </a:r>
            <a:r>
              <a:rPr lang="lt-LT" sz="1800" dirty="0" smtClean="0">
                <a:solidFill>
                  <a:srgbClr val="002060"/>
                </a:solidFill>
              </a:rPr>
              <a:t>ienas </a:t>
            </a:r>
            <a:r>
              <a:rPr lang="lt-LT" sz="1800" dirty="0">
                <a:solidFill>
                  <a:srgbClr val="002060"/>
                </a:solidFill>
              </a:rPr>
              <a:t>iš stambesnių Lietuvos ežerų, užimantis 968 ha plotą. Ežero ilgis apie 5 km, plotis 3,4 km, didžiausias gylis 16,1 m. Kranto linija labai vingiuota, jos ilgis 24 km. Pietiniame ir vakariniame krantuose yra siaurų ir ilgų įlankų. Didžiausia ežero puošmena - 16 salų.</a:t>
            </a:r>
          </a:p>
          <a:p>
            <a:endParaRPr lang="lt-LT" dirty="0"/>
          </a:p>
        </p:txBody>
      </p:sp>
      <p:sp>
        <p:nvSpPr>
          <p:cNvPr id="2" name="Title 1"/>
          <p:cNvSpPr>
            <a:spLocks noGrp="1"/>
          </p:cNvSpPr>
          <p:nvPr>
            <p:ph type="title"/>
          </p:nvPr>
        </p:nvSpPr>
        <p:spPr/>
        <p:txBody>
          <a:bodyPr>
            <a:normAutofit/>
          </a:bodyPr>
          <a:lstStyle/>
          <a:p>
            <a:pPr algn="ctr"/>
            <a:r>
              <a:rPr lang="lt-LT" sz="3200" dirty="0" smtClean="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rPr>
              <a:t>RUBIKIŲ EŽERAS</a:t>
            </a:r>
            <a:endParaRPr lang="lt-LT" sz="3200" dirty="0">
              <a:solidFill>
                <a:srgbClr val="002060"/>
              </a:solidFill>
              <a:effectLst>
                <a:outerShdw blurRad="60007" dist="200025" dir="15000000" sy="30000" kx="-1800000" algn="bl" rotWithShape="0">
                  <a:prstClr val="black">
                    <a:alpha val="32000"/>
                  </a:prstClr>
                </a:outerShdw>
              </a:effectLst>
              <a:latin typeface="Times New Roman" pitchFamily="18" charset="0"/>
              <a:cs typeface="Times New Roman" pitchFamily="18" charset="0"/>
            </a:endParaRPr>
          </a:p>
        </p:txBody>
      </p:sp>
      <p:pic>
        <p:nvPicPr>
          <p:cNvPr id="4" name="Picture 3" descr="http://musuodiseja.lt/files/images/DSC_1622Kaimeliaiokok.jpg"/>
          <p:cNvPicPr/>
          <p:nvPr/>
        </p:nvPicPr>
        <p:blipFill>
          <a:blip r:embed="rId2"/>
          <a:srcRect/>
          <a:stretch>
            <a:fillRect/>
          </a:stretch>
        </p:blipFill>
        <p:spPr bwMode="auto">
          <a:xfrm>
            <a:off x="2143108" y="2928934"/>
            <a:ext cx="4953000" cy="37085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TotalTime>
  <Words>429</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Paper</vt:lpstr>
      <vt:lpstr>ANYKŠČIŲ MIESTO ISTORIJA</vt:lpstr>
      <vt:lpstr> ANYKŠČIŲ MIESTO ISTORIJA </vt:lpstr>
      <vt:lpstr>            LANKYTINOS VIETOS ANYKŠČIŲ RAJONE </vt:lpstr>
      <vt:lpstr>ANYKŠČIŲ ŠILELIS</vt:lpstr>
      <vt:lpstr>RUBIKIŲ APŽVALGOS BOKŠTAS</vt:lpstr>
      <vt:lpstr>ŠVENTO MATO BAŽNYČIA</vt:lpstr>
      <vt:lpstr>LAIMĖS ŽIBURYS</vt:lpstr>
      <vt:lpstr>BURBIŠKIO DVARAS</vt:lpstr>
      <vt:lpstr>RUBIKIŲ EŽERAS</vt:lpstr>
      <vt:lpstr>KVIEČIU, JUS, APLANKYTI ANYKŠČIUS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ANYKŠČIŲ MIESTO ISTORIJA</dc:title>
  <dc:creator>Indrė</dc:creator>
  <cp:lastModifiedBy>Indrė</cp:lastModifiedBy>
  <cp:revision>9</cp:revision>
  <dcterms:created xsi:type="dcterms:W3CDTF">2014-11-27T18:36:43Z</dcterms:created>
  <dcterms:modified xsi:type="dcterms:W3CDTF">2014-11-27T19:40:07Z</dcterms:modified>
</cp:coreProperties>
</file>