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11/27/2014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11/27/2014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11/27/2014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11/27/2014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11/27/2014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11/27/2014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11/27/2014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11/27/2014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11/27/2014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lt/url?sa=i&amp;rct=j&amp;q=&amp;esrc=s&amp;source=images&amp;cd=&amp;cad=rja&amp;uact=8&amp;ved=0CAcQjRw&amp;url=http://www.autobusustotis.lt/index.php?id%3D796&amp;ei=HnlzVPT_LMqYyAT06YDABw&amp;bvm=bv.80185997,d.bGQ&amp;psig=AFQjCNEoP0A3I4XJ_5-ZVkYAtFK4nDvfmg&amp;ust=1416940178526679"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83800" y="468362"/>
            <a:ext cx="6992471" cy="839097"/>
          </a:xfrm>
        </p:spPr>
        <p:txBody>
          <a:bodyPr/>
          <a:lstStyle/>
          <a:p>
            <a:r>
              <a:rPr lang="lt-LT" sz="4800" dirty="0" smtClean="0"/>
              <a:t>Anykščiu miesto istorija</a:t>
            </a:r>
            <a:endParaRPr lang="en-US" sz="4800" dirty="0"/>
          </a:p>
        </p:txBody>
      </p:sp>
      <p:sp>
        <p:nvSpPr>
          <p:cNvPr id="3" name="Subtitle 2"/>
          <p:cNvSpPr>
            <a:spLocks noGrp="1"/>
          </p:cNvSpPr>
          <p:nvPr>
            <p:ph type="subTitle" idx="1"/>
          </p:nvPr>
        </p:nvSpPr>
        <p:spPr>
          <a:xfrm>
            <a:off x="2065467" y="5996580"/>
            <a:ext cx="7229138" cy="861420"/>
          </a:xfrm>
        </p:spPr>
        <p:txBody>
          <a:bodyPr>
            <a:normAutofit/>
          </a:bodyPr>
          <a:lstStyle/>
          <a:p>
            <a:pPr algn="ctr"/>
            <a:r>
              <a:rPr lang="lt-LT" dirty="0" smtClean="0"/>
              <a:t>Benas neimantas 3 KL. </a:t>
            </a:r>
          </a:p>
          <a:p>
            <a:pPr algn="ctr"/>
            <a:r>
              <a:rPr lang="lt-LT" dirty="0" smtClean="0"/>
              <a:t>tauralaukio progimnazija 2014 m.</a:t>
            </a:r>
          </a:p>
          <a:p>
            <a:pPr algn="ctr"/>
            <a:endParaRPr lang="en-US" dirty="0"/>
          </a:p>
        </p:txBody>
      </p:sp>
      <p:pic>
        <p:nvPicPr>
          <p:cNvPr id="1026" name="Picture 2" descr="http://www.troskunai.anyksciai.lm.lt/img/logo/steigej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801" y="1559859"/>
            <a:ext cx="6637469" cy="4329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9528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4979" y="452718"/>
            <a:ext cx="8946541" cy="4195481"/>
          </a:xfrm>
        </p:spPr>
        <p:txBody>
          <a:bodyPr/>
          <a:lstStyle/>
          <a:p>
            <a:pPr marL="0" indent="0" algn="just">
              <a:buNone/>
            </a:pPr>
            <a:r>
              <a:rPr lang="lt-LT" dirty="0" smtClean="0"/>
              <a:t>	</a:t>
            </a:r>
            <a:r>
              <a:rPr lang="lt-LT" sz="2400" dirty="0" smtClean="0"/>
              <a:t>Dabartinių </a:t>
            </a:r>
            <a:r>
              <a:rPr lang="lt-LT" sz="2400" dirty="0"/>
              <a:t>Anykščių vietoje jau nuo seno buvusi gyvenvietė, nes ši vieta buvo labai patogi ne tik gyventi, bet ir prekiauti. </a:t>
            </a:r>
            <a:r>
              <a:rPr lang="lt-LT" sz="2400" dirty="0" smtClean="0"/>
              <a:t>Archeologiniai </a:t>
            </a:r>
            <a:r>
              <a:rPr lang="lt-LT" sz="2400" dirty="0"/>
              <a:t>radiniai liudija, kad jau </a:t>
            </a:r>
            <a:r>
              <a:rPr lang="lt-LT" sz="2400" dirty="0" smtClean="0"/>
              <a:t>10-13 amžiuje </a:t>
            </a:r>
            <a:r>
              <a:rPr lang="lt-LT" sz="2400" dirty="0"/>
              <a:t>per Anykščių apylinkes keliavę pirkliai turėjo ryšių su Rusijos miestais. Tačiau dėl dažnų kalavijuočių puldinėjimų Anykščių gyvenvietė anksti išnyko. Ji buvo atkurta tik po Pabaisko mūšio. </a:t>
            </a:r>
            <a:r>
              <a:rPr lang="lt-LT" sz="2400" dirty="0" smtClean="0"/>
              <a:t>Kol </a:t>
            </a:r>
            <a:r>
              <a:rPr lang="lt-LT" sz="2400" dirty="0"/>
              <a:t>kas žinomuose autentiškuose dokumentuose Anykščiai pirmą kartą paminėti 1442 </a:t>
            </a:r>
            <a:r>
              <a:rPr lang="lt-LT" sz="2400" dirty="0" smtClean="0"/>
              <a:t>m.</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972" y="3548616"/>
            <a:ext cx="4540047" cy="3026698"/>
          </a:xfrm>
          <a:prstGeom prst="rect">
            <a:avLst/>
          </a:prstGeom>
        </p:spPr>
      </p:pic>
    </p:spTree>
    <p:extLst>
      <p:ext uri="{BB962C8B-B14F-4D97-AF65-F5344CB8AC3E}">
        <p14:creationId xmlns:p14="http://schemas.microsoft.com/office/powerpoint/2010/main" val="15841432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201" y="4495892"/>
            <a:ext cx="8946541" cy="1902310"/>
          </a:xfrm>
        </p:spPr>
        <p:txBody>
          <a:bodyPr>
            <a:normAutofit/>
          </a:bodyPr>
          <a:lstStyle/>
          <a:p>
            <a:r>
              <a:rPr lang="lt-LT" dirty="0"/>
              <a:t>Archeologiniai radiniai rodo pirmuosius gyventojus Anykščių apylinkėse buvus nuo 9000 m. </a:t>
            </a:r>
            <a:r>
              <a:rPr lang="lt-LT" dirty="0" smtClean="0"/>
              <a:t>prieš mūsų erą. </a:t>
            </a:r>
            <a:r>
              <a:rPr lang="lt-LT" dirty="0"/>
              <a:t>Pirmą kartą Anykščiai minimi 1440 m. (kai kuriais šaltiniais dar 1422 m.) kaip Lietuvos didžiojo kunigaikščio Anykščių </a:t>
            </a:r>
            <a:r>
              <a:rPr lang="lt-LT" dirty="0" smtClean="0"/>
              <a:t>dvaras. Tuo </a:t>
            </a:r>
            <a:r>
              <a:rPr lang="lt-LT" dirty="0"/>
              <a:t>metu </a:t>
            </a:r>
            <a:r>
              <a:rPr lang="lt-LT" dirty="0" smtClean="0"/>
              <a:t>Anykščių </a:t>
            </a:r>
            <a:r>
              <a:rPr lang="lt-LT" dirty="0"/>
              <a:t>dvarą </a:t>
            </a:r>
            <a:r>
              <a:rPr lang="lt-LT" dirty="0" smtClean="0"/>
              <a:t>valdė Radvila Astikaitis.</a:t>
            </a:r>
            <a:endParaRPr lang="en-US" dirty="0"/>
          </a:p>
        </p:txBody>
      </p:sp>
      <p:sp>
        <p:nvSpPr>
          <p:cNvPr id="4" name="AutoShape 2" descr="data:image/jpeg;base64,/9j/4AAQSkZJRgABAQAAAQABAAD/2wCEAAkGBhQSERUSEhQVExUWFRwYFxcYGRwcHxgfHRgcGh4dGh0YHCcfGBwjHhgcHy8gJCcqLC0sFyA0NTAqNSYrLCkBCQoKDgwOGA8PGiwfHBwsKSksKSwpKSwqKSkpKSkpLCksLCkpKSksKSksLCkpKSkpLCkpKSkpKSkpLCwpKSkpLP/AABEIAKAAyAMBIgACEQEDEQH/xAAbAAACAgMBAAAAAAAAAAAAAAAEBQMGAQIHAP/EAEEQAAIBAgQDBgMGBAQFBQEAAAECEQMhAAQSMQVBUQYTImFxgTKRoQcjQlKxwRRy0fAzYpLhJEOC0vEVU4Oishb/xAAZAQADAQEBAAAAAAAAAAAAAAAAAQIDBAX/xAAoEQACAgEEAQMDBQAAAAAAAAAAAQIRIQMSMUFRBBNhkaGxIjJCcYH/2gAMAwEAAhEDEQA/AKZk8qXMAQMNTkzTtpK+fXCd6xO/LblgzLcWqp8LEjo18YDCdP8Af9743Vcb0eMU2/xaek/mT9xgujl6VT/CqKx/KbH63wAaZPOVKRmm7J6G3y2OOt8AzrVMjSZokiTAgbnYY5d/6Yw+IMB5Y6D2fbu8jRUGQo/c4Ig+BJm+EpXZ+4rKzBjqTYgyZBEiPXa2H3G+0+WXLGga9PvRRKlJkyUiLA45hmVenWrVFcqxaoPDvBYzflMDb54oefrNqB1NPWT1PnhRvhGsfbrNs63wvjWYoiaLl0/Kbr8tx6gz54tfCO3yMYqfct+ViSh9HiU9GHvjnf2f5ZnyneBmB74r8RO1ueC8oz1RVLj4KhUN6AEydjvgucXkc1pNfptP57O15fOKwHnt5+hFj7YB4vxKhll7yowToARNzFul/brjk3DeOVqTFMqSVJ8U/APQdfMYs+QzVGizZjMOXqP+CZJFrDnFueNN1mA3rZnM5sKtMmnSO7EFWPlHX6c4ON8q2UouuXQ95VchWIMxefEeg6D6Yp/H+3VauTTQCnT/ACqbx/mIjzt6e4/ZSqP4vL3/AOYIHqfr64Vqx0WvjXaqll8w2XzVDvEgfeLB+K5lDcXPIknpgUcNyOZSMrXFMtcLJQhuRUGNLenTCb7Qqv8Axr/yKP1xTa2/h25g3GBvI6wX3iPZfNAS1Q14sC/xAR+Jt398U/NhkYiqhEHp/XA2S7U5rLiKNZtI/wCU/jX/AKdXwjyBGCm7e98YrURP5kP6qf64T+BcGlPS1x7ef74dV8glSnroiHUeNSZkRG/ly8sLKXcVvgYSeWx+tsb0svUpGUc+XP2xLRaItfIi4xDVWbiMSu7TLCJuSP6YzTqK9rT/AH88OxAKiTDbjnzxmrw8ciV+o/r9cT18tFxeOUfPEi7TgBMTVsrUU2E/y49hwyY9hgJkyiN8NRfQ2ONWyTDzwKKakTP9/wB+3rh3Q7MV9GqGHRbyLTBHIxfSfEAZOnEOSQlFiitKidJPp++Fb55w4dfCVNoG2G9TiVWm2kqr+og/Mcrefvic5mm48dMq3+ofoMUIZ8G+0DNGO+SnWX8xlWj1EyfbF6zfaqlSyVKsUb7wwlNSCSZJ36AAknoMczXRyYfp+uG/aCp3dDIVGvTFKtTB5Co0FSfUAgehwLkaWQavxpKhqDQ6uxYqJBkXMQAL/rii595IIuCDH9++H3D86zZiiDpP3qk+k3O/ISfbCztJ3PeKcuSaZ1kT5lTH1wocm2pFbFLydF+zU/8AAf8AzMfkI/XANKr3RJar4asnu5EX3JG9gVv5gYYdg6Wjhik82qn/AO2KlmqymsDNihXxA/EaqTcdBLf9OLowLZwwtWYUqKMx5BRMefkPPbG3aHINkwDmGWmW2BaT6mNsIqeZakDpY3vKPExyld/TFa43nu8csReQZJLEwIgs1454lKwosdHj1D/3FnqZ+lsO+yHEaTZ7L6alMjvQT4h+hxzns3w5q+ap0UUMXJtMWClj9BbzjHRO13YSnRSAurUgYSBK3E/hE41WneUG7oK+0uvpz7j/ACKfq2KfXzsX2HmcCUeIVD4aneVFQadRkkDkA7TtOxn0xE9ZUEiWPIsBI9htjN8jJKjl7mVHXY/W/wBMBPllFySs7HGrZkk+LEuaP3VP0OAZkUnF1OrzG+GGV7RulmPzt+u+K73pU+ExghOKsP8AEUMOuKoRcMv2hDbifSx+R39pxOlem58JHof6YptN6TfCxQnkdvrgzLsyt94O8WIBBII6Hz9MS0Oy1Mh5GP0xotYrbeemEFDjGkwrn0b9icH0+NjZxHmMFAN0ZfTy2P1x7AdPNIwsQR0OPYQGMnm8i6jVqpvz0sNJ6k69RA5AScEPmaFE/c5thf8AK2k31G1xBY9L7nbFPKUzcah6gftiMBfzD3tiP9Kz4HGZMkk1NZPM7n1J54hCTtgKCdiD74wx0XZSfIW+uLIDjSI3GLinHckeHUsrmXQlgBovI8RM2upG84oPE8y9MAagjHemrhygO2rozchy54jy/ayrRUplkTLggBmCh6jdS9RwZJvYAATYYtIV1wGNm8ujOpYqgJCypUusn4puREXtOBOOZcVW10ipG4VSJgx/TAr8YzRks7MCADKqZAEAbf74CNbVLRDDmoge8YdJFOblydS7L5sJwsIXUuqVS6yNSfeMVDXtKwb9cJs7TYsiGkxpJUZW1K6nxMCGUyPDqAuSVNsVvMVqbJpVy02M7n1sL2+uCMlxEkCm7EAIyA6Z0q1rWkEGLg/LA0uiQvKkBXWNIBYQAAZjnG22EuZpEsB1MfXFg4TWNNZrMrh30olgXgSzbSEFhJvNr4KzvZNa4LZZ0dlEtTBM8vhm5i/lblBxCwUlfBN9mvDTQzC5xlPhd0UNAkFILAfFzAiI8Qx1ntQO9KjROpCpB9QbR8sca4NkM5TbvKZgAgiGUK+gyEBIlKikzoYA+Rx1qh2gTOIhEpVVULob2LLDqRZqbqDDC24MEEDq0mRq1arooHYvsZ/FpmD3r06lGuaQcD4gFH+INj8sV7M8IPevRqj71KrITTGkGOZBkXIOwFji3ZRsxk8/WRSUSqWqyIIaTIncTBiN8KKj1g5rWepWOo+HYv0A2ueZ5Y5mrZaENLh1EVClQVCBuVIF481/u+CqvCqdbTTprVVVmGlYv1lcF5uh3Qq6zDLUCQQASSNRgAnYG/L3GBKHEnAVKY0+O5vfphMpK8CXinBzQYISFJHPa4B3+fywuzFNk0zItvyPoeeOg8Q4AjMRmM7lg1vCzhWG24Jna/ywHW7PNQanT1LmEqozqRcQsXBG/kcCkjSXp5xVtYKNqncftjejXZbK5Hrhxx3hAClkBO0xuL7xzFuV8VsP74tOzBqhvT4oT4aiAzzGJ0KEwjx5G4+v7YRrV6EjG2oHf5jBQh74lv7WuP6jHsKKWbdfhafXHsFDs7FU+wquADSzVM84ZD+xwiqfY7xAgOgoOD/nINiRsVj646hlvtRysAFaqwB+EH9Djfh32h5RaYDs6mT+An8RjacYJQ8m9avj7HGa/wBnnEVkfwjtpMEq1Nr7/nnYjCXO8Pr5dn76k9JlSdL+EmbCAdxPTpjv1Ht5lJqanMNUkeFttKifh6g45x9ptQZjN06lCKtEIveMykpKBmCuDEyYtz+eCP7qRnJy/kjlgqyxaZ6nrtJ+g+WNalcm1gOg2/u+MvW1KCekbAfoBiCbY6TIIp5ogdRg3L57LhFD0qlR4bUBUVFgmVM6GaR7YUnGAdsADrLdw9RQqaC1VVCEu/hMAtq8IkEyJGDOLcONGrUXnTqEe0yPfSRhRwmgGZgSVK0qtRY/NTpmoJ/0m2LPwWh31F6m51hTPoon3nDAW93fYeISDztf95wfw/iDrJRhTqR8UXABB36GBI5xixZjgIYqF+EyfbTH6kYFPZyotiAwn5+uE0NM14l2if7pkKozUyKqC4LWkOGF+ZF9jgjs3xbXmVFQ92EpEh1iKSh0ZoDX0tddEtdxEEAhNxjKPRAqBRIYXkmJGjbbZsD5RapfvQj6EkFwvh+Eq19vhJBjz88Q0WqRbuL9oqbNoo1IUE+IjxHwkkhTBJJJ2BEAdML8lxWGI1B2VQyutjpuCkbAqPFIuYjlgI8GV6KsrM7k2ARtBW8FWYQTafcYW5am1OsRcFeR/T0wlgtx3PHYwr8PaoTUAJGsMSxAtDTc/qSBM3xY8twOh3KHvFDFltNwZAHrfFf/AIoppIYKHAJgEANzhlMWNrjYgz1IfOsxGpaTBnVnMAWVp1SuzQDJG8z5Yhs1hpPd4A+26heI1V6LTHp4FxdsiAWyS2MZY9PLA/FMylZ2qJm8qgtpl6ZkAAGTF7855jEFPNr/ABWWSnUp1dFCoGKMGEgCLrtzsYxN4R1bJbpyfx+SarkKVahVqwJUNBUkAwVuQfWIxyPiORKVXUKwUOwW021GNt7Rjq1KqRw+oR+Sofqv9MIuN5sqxEMCrGxEawDYrbkNus41jhYOLXzNs50Vx7BfEr1XMRJmOlsDNiznIy2PYycZwxHTxUGJA4wi/jsSLn8cJ7+BzIxU+1jffUzNgyCOQkkz62w1/j/PCbtCveKWkeFZv5GbdTBOL0+Tn9Ur0xDXQqACItqHmDsbYioVtN98aFfLGIx1nkElSoDtjRAJvHv/ALewxgDElNgNxq94/bABLkGIeRyVtX8pUqw9w0e+L92SKDKHZJzaeH8wBQE39zb5Yo+V0mqg0QrsFIDciw2gCL4sfFdGWqtltLg02YrzJ1Syyff9MTIaL02eXQWTUe7QBoE6RKkkjmPDFtgJ2vjccRQrKsGHUEHaxiPMH5Yp3AO2vcVxrLGk4+8ESeYDLaZWw07EarbYO7UcGNGotai/3DiRF1WQIA/ytuOmx2wkm18haMdq87TaiV2YsItymTt5YtfAsi1XJmllK9OtR0sjUwYHinUG1LYnVOOY8SFRyqGSOpFh+K584+uGPDOM5ygp7pmYD8izHL8K/riZRlVplRVsb1e3Oay+ig4CBFFOHJj7s6W2I6Rv0N8S9meKPm6pFbKBjBaVIVjrZLEtAsqgAbxPO2KlxjiWaruzvTqNqIYq9AkagmmbrImORE85ww4VXr5d6rUjWR0goQImxJHjUh5EwIsfXF5oI4eVaLTxfhNCll6ghlamTClg0kMQYvN1CGOpOEWcA7nMLBVwael9JA8NSGB6kq3uQMYy3GqzLHdVNWlnqnQYLagxCgjxToETNyIjEsM+QMpU7xqpLKVaQoIjlMWkYmOOTXfLhfQrlDind+EM9iYiAt9zG5mNtsWXsi5esp/EaTlfSN/eeeKyeEVmkihWPOe7f91w7+z3UM21JlI+4qMAwIIIgCJuN8OVVgmLcWnJOi9dqjRWhUWgulDSJA0sBymzC37xbHOuK507Bm2tM7MZtO0bCOWLtxUsKVZWMwqm5mNSMSPTFA41W1VPRU9vu1P74iGEh6rUnaEmeBJDGbg364FOGfFFilT/AJn97JhbjUxNGxnHjjOGA37/ABn+IONKOSrOJShWb+Wm5/RcMcl2PztUSuXcCCQWBE+Q5g8oIA6kY56R2e4+gE5rEb5mxB5jDc/Z7xAkA0kSeb1aS+1nOJ2+y3OFSTVy1gTAqMSY5DShE++C4LtCcp1wyoZpU1AIpW0XaZ2/3+mBweuCaCjT4hzuef8A5t+uMJp1X8SzsQdo3t09R746DkYOWxtTaPKbex3xmoACdMRNox4eeAROh8YK7rEHqR67DbBTZpixeo2p2Ms2pWJPsT8thjTKGadWYhF1AQOZiZ39tse43w40aioSDNMOCLfFP6RGEBHp8Ugm21v98XfsX2jV6ZyWYg03kIT+Ek3BPJSf9JvscU3IgOI5jGlXUhkWI2wNAMOO8LrZWq1Oo9RRJKmTceXI/thz2H7ZVMrqpUwrtVbUe8BMQs2IYeEAEn3w64GU4xlP4WoYzCrNN+fhFiesCx6r5gYqPBMkR/FhQHqrSNGmo/EalRabMsm0Jq/1jA8oqLcXaL2v2oZlmCUmyLMxAVdNRiSTa6Of9saZj7YK6O6s+VlTEDL1mIIIBmXAPP6XOKJwJWotWzBs1GmdG1qtQ90m/SXfb/l+eAeK5Jg+or4Wp0qki6qKiKRJ/CZkQeYtiVBFy1pPk6FV+2fMBSymi3IAZYr/APqqbYc9rOO56jlaeZGbADxCrSpAAsBuWRjO/wAsce06aYYTcx6iJ54stGtVzNDS1R2VCCFY2Fotz5xbrhShmxLUZrV7fcQNzmqnOwFNfoEA+eGP2d52pX4gzVWNRjlqoLGJIGnpE4q1bKkS1lAMRh52A4lSo5vvKrhE7l1kmBJK2n0BxTiqdBvk8Nl646jFa1hHd0zPqkAbee+OccQEnV1AEfyqq/WJ98dCfi1PNU6po3WVpz10nzFxECcU7iXByDEzG4F4xnFdMBG0aoZdcU2IBYjT5jqfI2OFtRdo54e5/gtZ21qmhdMXInAVPgdZrhDA2PLGloBaaDdDj2G//oLjdcYwbkKjuoyjmzVHPuf2wLl8iqVKiObE94pJsQbMLncMJP8AMuDqHDXKhqj6DF9Tm3tMb+WIUyquVZqp10nYGFJkHpa4Ig29MeKoyZ6zlFExydIg6dJIvH7e9x74H4j2iy+Wp99UDimIlwthJgWkNvzAOGFWgmnwI7MII1GBbkbyAdtscu+2DjJXRk0pGlT1F2O4qGAQoNrKWkjqy410tBykrMdTXUVgrfaejk3zFWrlapZKh1KohYZt101Ibe+3PyxWqykGCIIPXqBbpa/zxrl80yGUgHqVU/qMb5qo7HU+5AMxAI2kAW5bjpj1kqR5jd5Icex449OGAfw9/u6/Xu1j/XiXj1UOyFQQFpBTJkzqYnntfAuSqECoRHwfuB++MZrNkgeHSQmieomfaMAE/BX0V6bMPCG8X8pBB/XBPEyzNrRSF1wpsR78ufPrhVl84y7RtzH92wUOIGNOimQYJGk/91yMAFw+y+mVz2XgFe9p1Wdwx8NPxoIg2OumAedx1wq4koy1diJiqQwKxKwwJIAtMyPc88TcG4u9KkjoQihnpd4PwBmFQCCTYtf1Aw6yfZk16P8AEGrTZFJJuOTE+1ybCfiwJZH0IeN5NKNB0pFnnMqrOx30Uy3h8gWI9jhKtSqKbQ5C1BDLPxhTbUOgJxZq+TNSgxnRSLs06fhKNp5jxK2qTexHrhDmMuVppN/E2rTe0giD5jDaEHPkwcnlyqEkmozAfiIbSrG0SBbBnC87TpUzopO9QWJ0uV35SB9QD6YNyqueH0lpLLl1VCdlNWo6DUfUfTFi7d9nstQy9IUddKpSdaburHVWDKfvKkb+Kmb8gRythX0WoNq10ULP5sut9I1ch152iQPXAvc/cqoUFmqkgj4tgmg8gJOseuGK5N38UQOv05Ya8L4Q4RhThiTymQYsbcpwySTspx8ZSi9FqJd2ZnLMwCoAoiALzcTf35Yt/Yrh1erXNTul/h3RmVbAq0jSBPwrEiecCMbdm/s7VfHmAGLDa9wdMiJ2sOWL7lVFNQqDSBsB0FsKkAGvYJXOqtDGbIPhX/uPmcEf/wANTPIAel8THPuWKoY6n8vp1Plg+lWA5k+ZM4nbY9zNKXZLKKP8BPcT85x7BqVhzxjF0ibObUc1QWr3VRkHcDUzH8WqRTMncwGLeenE1Tt5lUsH1/yj9/6nCHhv2cNJatXDExIVAdvN564e5bsLlVgsgc+YH6AY5eDX+xXnftHIUmnSGkAklmFvOBjnfaftlTz6r3y1VZWLAoqGNQAIu0wQo+WOrdqex65nKHL0NGXJZSW08heDBkzbHIc/2eTLValJ2Ss6EbahBG9mUBlPUcx5YuLSVhGLnJRQsGSykqTVrhDzNOCf5YmTh/Xq5CsWNSoSdCpTMaO6AEAKocSBvBHPAK5to06iwO6GSpH8u2Iq1Cjl3RmTWlRdYBCNaSumWWxVgQQPLDhqKWDo1/SPSjuTtBvEspk6hJ7wECmEohGI06ZjUQjagZMkwcKszw2kWUIGVFG40l3Nt5IG8+2NMzUp13VKVFaeogKSAIJMSzC0XnblgHP0VRlCSPANU8mkyB5Y1OIa5bh+mgRodnciSBYDfSPkL+eAuIZV9MlHAHVSPeCBaMDLrC6gzAAx8R39sEUuLVIIao7qfiVnJH1OABchxIME53hbIFqEEI90J/FN7H64HgyOoiJ5fMYAGuSzcZWtS3NV0j1DAzB8hE46L2aydVcmKTBQKKmbAkB6jNJjaWYAT0xzXL0nZ6QN1ap4TsGgjV8v3x0NeLGnqXVCVAFcdYIKj54AAa5qmkco0FPEygACA7sYsZuSTe1/muzXZV0y2pHErU0NTAlm1jUGAA+EC3uMTNXJrMVJYOYBUGV0sCIFp2IM9Th1TyNR2plwaatVWm1QTqUt58yI62wsmsYx2ttO+vADwvihy2WprpLJCM8qBJp1O8TSSRENNjexxYsjlHzzHN1GAoatMc2EbiOUqRv+LGeMdiGo0WC6u9eoirrYmyy1RgvPVZPmbYsXZ3sqyUgjsVpi604Hhne4/p8r4UUnkvUk4vamuEsAfD+AJpCUKIRbctvXz+uLLwvhFKgtgNR3aP0gYMo0FAhYUC4E7fPEjjado6++LOc0CWv7i+BnlzpQ2/EY28vM+W3PEgplzpXYCGbpbYef6YY0coFAA2/ufX1wqsdkdBQqhQgj6nzM7nExYdIxuq4yU5kn0nFUSag9DPrj2JVUC0eU+vnj2EMqgr26Y2702MYFWoAsEiT9fnviValhjkNSXvgAxbwgCSfIXPLHGO0WbpO6uiMjnvWrF1KsweqDSPi+LwdNpi2OucW41Ryyd5XYIp5G5byA3b0E44zx7O0802WogtSSkKimppB002qzStqE6VABBIg88XBWhbnGVoBppBxB2hr/AODT30K0/wDW0x9J98BrmH1rTpvMvoUkRMmATvpmxi8Th7mfs0z6+Lu1qXuVqKSf9UYI6e2VtnZq+qUtL20uSqo97cj+mJarljLXwfmOy2apkh8tWHWELD5pIwEqwSDZhMg2j2NxjezzwvL0wKXeASND0nA/M2rS55RcLP8AlwVUzZprEUn0gBQ1KmRfefDJN9yZ88R8Lzn3NWk3hWsyKHAnSwMiRIsRHp54HzdEg6DvPK9/p54YGnEeL1KwVX0BFuqoNKifLlblgWeeNhSIswZb7kEYky+VZiNILXjCAf8AAqeukqkEFaneKRz8BWb7bjbocWXhXCGqVFSn8RIAY3i8T88KeFPSy6aCQ9TcAmBPIHm0dAOWOvcDq5RaSZjLq/elAVoMIdWI0y8iwBMybXkTIwnfRpCk7kUnsy65bitbJVHDUipoiqVAiouhg5v4RrVk36dcW3tDwI5gU6FMd4iEs9SYUu9rRdgFER59cEcK7KU01NVCuWOtgNpMkmZlzPWMP6LABSItaAOXytflh0k7Fvlt29XZBw/I6FXU7VXCAFn8VhYATte/nzvub3e87/741TnqsN5/e3PHqtcGSIOx9Rzmd+WAmjYLA69f6/rgRKbVjCkhR8TfPwjq19+WMCiaxi6oDduZP5QeZ5ydvXDmlQCiANMCPQYEhNkaZdQsCwFrfoP64yD79fM9MS+Q3O3l5+uPULiRty8/PFEmuvebxv68gMTEAAnoJMczjdaQt5X98bAiQPc4BkWq5tdRPucexJ0jmf7/AEx7EgczzPEqVJfE4HIgb+4Ek+8YXP2mZ200ULN9R7LsPU4CyvAaf42Lb2sFFuY8vXDallUUeBApJuFEDy5TPzjHI2kb0VLtc+bamlWH8LSABqKEg+PSoIFrTB3PLFAzfEA6qDC6VURMl4M+LVsd5GO497AmYXbYgkfSw/fAWerUyJqikyqPxgH6nbl1/bFR1KwJwONZNk7ym7EqBVVmMEmAwkjTN4x2Cl9oWSfasFMGdSlb7R4hG0X88VLjtXIGQmXWoxG9MFb+qmTbl+uFnDew1TMHUB3FM7Fjq5xsTqPvjRpSyyU3HgufEftBpqSaTd4QPDpuAI31WC+04pfaHjbZsqtfShAlEHMNIlnNztt5eeGFf7KXAlK6NYETTIk+zn54WZnsDmaTQvdtabEg+diMOEVHgUpNiulw2EKsykSWJBnlYRsT64u3D1/iKauQpIlRqF4X1jFUHZ3NrtReBe2iDNpgm+HvCeH5lQobUi7wT9Ymbf3zxoSWajwWk5+8AZecwYv8v/ON6mUy6ksqclXoIA2Ai0X26DE+Ty71idAMDy8+vK/Ll88PuG8BWmFJh6kgg8l8WwA5+u5FumGAo4J2Rp6hUNNUBk6oGozcBPyyDvuY87XXJUkprpWwn5n5777T9MDpUMmfDB2sBdIFvOTt1i4ONqSyPWJPMWDRtebX5WtzxLdjoLp17dCTtsDAg/pviQJtt4htNuu23Lf0wHBO0yY5XsD8pMWM7/LZc2IkGdJMz9QZ9RY9MAE71dMdCf62v73xBRXviQAVprYnmSPwqT9T6jA9DLGtciKYEeGJqf5V8uRby25h7QEADTECwiwHQYaQmybLIEUKLQLDko6Ym1xf5eeBUC3EwJ8U8/LEymLx5C39xiiTLU5see/p0xNTa08uX9cYUcvnjam3PkMAG03j3ONVaRMRqt/ftjDL5/FyxkP4o5Acv7/ucIZIN/THsR974dXI7e+2PYAs/9k=">
            <a:hlinkClick r:id="rId2"/>
          </p:cNvPr>
          <p:cNvSpPr>
            <a:spLocks noGrp="1" noChangeAspect="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RUSEhQVExUWFRwYFxcYGRwcHxgfHRgcGh4dGh0YHCcfGBwjHhgcHy8gJCcqLC0sFyA0NTAqNSYrLCkBCQoKDgwOGA8PGiwfHBwsKSksKSwpKSwqKSkpKSkpLCksLCkpKSksKSksLCkpKSkpLCkpKSkpKSkpLCwpKSkpLP/AABEIAKAAyAMBIgACEQEDEQH/xAAbAAACAgMBAAAAAAAAAAAAAAAEBQMGAQIHAP/EAEEQAAIBAgQDBgMGBAQFBQEAAAECEQMhAAQSMQVBUQYTImFxgTKRoQcjQlKxwRRy0fAzYpLhJEOC0vEVU4Oishb/xAAZAQADAQEBAAAAAAAAAAAAAAAAAQIDBAX/xAAoEQACAgEEAQMDBQAAAAAAAAAAAQIRIQMSMUFRBBNhkaGxIjJCcYH/2gAMAwEAAhEDEQA/AKZk8qXMAQMNTkzTtpK+fXCd6xO/LblgzLcWqp8LEjo18YDCdP8Af9743Vcb0eMU2/xaek/mT9xgujl6VT/CqKx/KbH63wAaZPOVKRmm7J6G3y2OOt8AzrVMjSZokiTAgbnYY5d/6Yw+IMB5Y6D2fbu8jRUGQo/c4Ig+BJm+EpXZ+4rKzBjqTYgyZBEiPXa2H3G+0+WXLGga9PvRRKlJkyUiLA45hmVenWrVFcqxaoPDvBYzflMDb54oefrNqB1NPWT1PnhRvhGsfbrNs63wvjWYoiaLl0/Kbr8tx6gz54tfCO3yMYqfct+ViSh9HiU9GHvjnf2f5ZnyneBmB74r8RO1ueC8oz1RVLj4KhUN6AEydjvgucXkc1pNfptP57O15fOKwHnt5+hFj7YB4vxKhll7yowToARNzFul/brjk3DeOVqTFMqSVJ8U/APQdfMYs+QzVGizZjMOXqP+CZJFrDnFueNN1mA3rZnM5sKtMmnSO7EFWPlHX6c4ON8q2UouuXQ95VchWIMxefEeg6D6Yp/H+3VauTTQCnT/ACqbx/mIjzt6e4/ZSqP4vL3/AOYIHqfr64Vqx0WvjXaqll8w2XzVDvEgfeLB+K5lDcXPIknpgUcNyOZSMrXFMtcLJQhuRUGNLenTCb7Qqv8Axr/yKP1xTa2/h25g3GBvI6wX3iPZfNAS1Q14sC/xAR+Jt398U/NhkYiqhEHp/XA2S7U5rLiKNZtI/wCU/jX/AKdXwjyBGCm7e98YrURP5kP6qf64T+BcGlPS1x7ef74dV8glSnroiHUeNSZkRG/ly8sLKXcVvgYSeWx+tsb0svUpGUc+XP2xLRaItfIi4xDVWbiMSu7TLCJuSP6YzTqK9rT/AH88OxAKiTDbjnzxmrw8ciV+o/r9cT18tFxeOUfPEi7TgBMTVsrUU2E/y49hwyY9hgJkyiN8NRfQ2ONWyTDzwKKakTP9/wB+3rh3Q7MV9GqGHRbyLTBHIxfSfEAZOnEOSQlFiitKidJPp++Fb55w4dfCVNoG2G9TiVWm2kqr+og/Mcrefvic5mm48dMq3+ofoMUIZ8G+0DNGO+SnWX8xlWj1EyfbF6zfaqlSyVKsUb7wwlNSCSZJ36AAknoMczXRyYfp+uG/aCp3dDIVGvTFKtTB5Co0FSfUAgehwLkaWQavxpKhqDQ6uxYqJBkXMQAL/rii595IIuCDH9++H3D86zZiiDpP3qk+k3O/ISfbCztJ3PeKcuSaZ1kT5lTH1wocm2pFbFLydF+zU/8AAf8AzMfkI/XANKr3RJar4asnu5EX3JG9gVv5gYYdg6Wjhik82qn/AO2KlmqymsDNihXxA/EaqTcdBLf9OLowLZwwtWYUqKMx5BRMefkPPbG3aHINkwDmGWmW2BaT6mNsIqeZakDpY3vKPExyld/TFa43nu8csReQZJLEwIgs1454lKwosdHj1D/3FnqZ+lsO+yHEaTZ7L6alMjvQT4h+hxzns3w5q+ap0UUMXJtMWClj9BbzjHRO13YSnRSAurUgYSBK3E/hE41WneUG7oK+0uvpz7j/ACKfq2KfXzsX2HmcCUeIVD4aneVFQadRkkDkA7TtOxn0xE9ZUEiWPIsBI9htjN8jJKjl7mVHXY/W/wBMBPllFySs7HGrZkk+LEuaP3VP0OAZkUnF1OrzG+GGV7RulmPzt+u+K73pU+ExghOKsP8AEUMOuKoRcMv2hDbifSx+R39pxOlem58JHof6YptN6TfCxQnkdvrgzLsyt94O8WIBBII6Hz9MS0Oy1Mh5GP0xotYrbeemEFDjGkwrn0b9icH0+NjZxHmMFAN0ZfTy2P1x7AdPNIwsQR0OPYQGMnm8i6jVqpvz0sNJ6k69RA5AScEPmaFE/c5thf8AK2k31G1xBY9L7nbFPKUzcah6gftiMBfzD3tiP9Kz4HGZMkk1NZPM7n1J54hCTtgKCdiD74wx0XZSfIW+uLIDjSI3GLinHckeHUsrmXQlgBovI8RM2upG84oPE8y9MAagjHemrhygO2rozchy54jy/ayrRUplkTLggBmCh6jdS9RwZJvYAATYYtIV1wGNm8ujOpYqgJCypUusn4puREXtOBOOZcVW10ipG4VSJgx/TAr8YzRks7MCADKqZAEAbf74CNbVLRDDmoge8YdJFOblydS7L5sJwsIXUuqVS6yNSfeMVDXtKwb9cJs7TYsiGkxpJUZW1K6nxMCGUyPDqAuSVNsVvMVqbJpVy02M7n1sL2+uCMlxEkCm7EAIyA6Z0q1rWkEGLg/LA0uiQvKkBXWNIBYQAAZjnG22EuZpEsB1MfXFg4TWNNZrMrh30olgXgSzbSEFhJvNr4KzvZNa4LZZ0dlEtTBM8vhm5i/lblBxCwUlfBN9mvDTQzC5xlPhd0UNAkFILAfFzAiI8Qx1ntQO9KjROpCpB9QbR8sca4NkM5TbvKZgAgiGUK+gyEBIlKikzoYA+Rx1qh2gTOIhEpVVULob2LLDqRZqbqDDC24MEEDq0mRq1arooHYvsZ/FpmD3r06lGuaQcD4gFH+INj8sV7M8IPevRqj71KrITTGkGOZBkXIOwFji3ZRsxk8/WRSUSqWqyIIaTIncTBiN8KKj1g5rWepWOo+HYv0A2ueZ5Y5mrZaENLh1EVClQVCBuVIF481/u+CqvCqdbTTprVVVmGlYv1lcF5uh3Qq6zDLUCQQASSNRgAnYG/L3GBKHEnAVKY0+O5vfphMpK8CXinBzQYISFJHPa4B3+fywuzFNk0zItvyPoeeOg8Q4AjMRmM7lg1vCzhWG24Jna/ywHW7PNQanT1LmEqozqRcQsXBG/kcCkjSXp5xVtYKNqncftjejXZbK5Hrhxx3hAClkBO0xuL7xzFuV8VsP74tOzBqhvT4oT4aiAzzGJ0KEwjx5G4+v7YRrV6EjG2oHf5jBQh74lv7WuP6jHsKKWbdfhafXHsFDs7FU+wquADSzVM84ZD+xwiqfY7xAgOgoOD/nINiRsVj646hlvtRysAFaqwB+EH9Djfh32h5RaYDs6mT+An8RjacYJQ8m9avj7HGa/wBnnEVkfwjtpMEq1Nr7/nnYjCXO8Pr5dn76k9JlSdL+EmbCAdxPTpjv1Ht5lJqanMNUkeFttKifh6g45x9ptQZjN06lCKtEIveMykpKBmCuDEyYtz+eCP7qRnJy/kjlgqyxaZ6nrtJ+g+WNalcm1gOg2/u+MvW1KCekbAfoBiCbY6TIIp5ogdRg3L57LhFD0qlR4bUBUVFgmVM6GaR7YUnGAdsADrLdw9RQqaC1VVCEu/hMAtq8IkEyJGDOLcONGrUXnTqEe0yPfSRhRwmgGZgSVK0qtRY/NTpmoJ/0m2LPwWh31F6m51hTPoon3nDAW93fYeISDztf95wfw/iDrJRhTqR8UXABB36GBI5xixZjgIYqF+EyfbTH6kYFPZyotiAwn5+uE0NM14l2if7pkKozUyKqC4LWkOGF+ZF9jgjs3xbXmVFQ92EpEh1iKSh0ZoDX0tddEtdxEEAhNxjKPRAqBRIYXkmJGjbbZsD5RapfvQj6EkFwvh+Eq19vhJBjz88Q0WqRbuL9oqbNoo1IUE+IjxHwkkhTBJJJ2BEAdML8lxWGI1B2VQyutjpuCkbAqPFIuYjlgI8GV6KsrM7k2ARtBW8FWYQTafcYW5am1OsRcFeR/T0wlgtx3PHYwr8PaoTUAJGsMSxAtDTc/qSBM3xY8twOh3KHvFDFltNwZAHrfFf/AIoppIYKHAJgEANzhlMWNrjYgz1IfOsxGpaTBnVnMAWVp1SuzQDJG8z5Yhs1hpPd4A+26heI1V6LTHp4FxdsiAWyS2MZY9PLA/FMylZ2qJm8qgtpl6ZkAAGTF7855jEFPNr/ABWWSnUp1dFCoGKMGEgCLrtzsYxN4R1bJbpyfx+SarkKVahVqwJUNBUkAwVuQfWIxyPiORKVXUKwUOwW021GNt7Rjq1KqRw+oR+Sofqv9MIuN5sqxEMCrGxEawDYrbkNus41jhYOLXzNs50Vx7BfEr1XMRJmOlsDNiznIy2PYycZwxHTxUGJA4wi/jsSLn8cJ7+BzIxU+1jffUzNgyCOQkkz62w1/j/PCbtCveKWkeFZv5GbdTBOL0+Tn9Ur0xDXQqACItqHmDsbYioVtN98aFfLGIx1nkElSoDtjRAJvHv/ALewxgDElNgNxq94/bABLkGIeRyVtX8pUqw9w0e+L92SKDKHZJzaeH8wBQE39zb5Yo+V0mqg0QrsFIDciw2gCL4sfFdGWqtltLg02YrzJ1Syyff9MTIaL02eXQWTUe7QBoE6RKkkjmPDFtgJ2vjccRQrKsGHUEHaxiPMH5Yp3AO2vcVxrLGk4+8ESeYDLaZWw07EarbYO7UcGNGotai/3DiRF1WQIA/ytuOmx2wkm18haMdq87TaiV2YsItymTt5YtfAsi1XJmllK9OtR0sjUwYHinUG1LYnVOOY8SFRyqGSOpFh+K584+uGPDOM5ygp7pmYD8izHL8K/riZRlVplRVsb1e3Oay+ig4CBFFOHJj7s6W2I6Rv0N8S9meKPm6pFbKBjBaVIVjrZLEtAsqgAbxPO2KlxjiWaruzvTqNqIYq9AkagmmbrImORE85ww4VXr5d6rUjWR0goQImxJHjUh5EwIsfXF5oI4eVaLTxfhNCll6ghlamTClg0kMQYvN1CGOpOEWcA7nMLBVwael9JA8NSGB6kq3uQMYy3GqzLHdVNWlnqnQYLagxCgjxToETNyIjEsM+QMpU7xqpLKVaQoIjlMWkYmOOTXfLhfQrlDind+EM9iYiAt9zG5mNtsWXsi5esp/EaTlfSN/eeeKyeEVmkihWPOe7f91w7+z3UM21JlI+4qMAwIIIgCJuN8OVVgmLcWnJOi9dqjRWhUWgulDSJA0sBymzC37xbHOuK507Bm2tM7MZtO0bCOWLtxUsKVZWMwqm5mNSMSPTFA41W1VPRU9vu1P74iGEh6rUnaEmeBJDGbg364FOGfFFilT/AJn97JhbjUxNGxnHjjOGA37/ABn+IONKOSrOJShWb+Wm5/RcMcl2PztUSuXcCCQWBE+Q5g8oIA6kY56R2e4+gE5rEb5mxB5jDc/Z7xAkA0kSeb1aS+1nOJ2+y3OFSTVy1gTAqMSY5DShE++C4LtCcp1wyoZpU1AIpW0XaZ2/3+mBweuCaCjT4hzuef8A5t+uMJp1X8SzsQdo3t09R746DkYOWxtTaPKbex3xmoACdMRNox4eeAROh8YK7rEHqR67DbBTZpixeo2p2Ms2pWJPsT8thjTKGadWYhF1AQOZiZ39tse43w40aioSDNMOCLfFP6RGEBHp8Ugm21v98XfsX2jV6ZyWYg03kIT+Ek3BPJSf9JvscU3IgOI5jGlXUhkWI2wNAMOO8LrZWq1Oo9RRJKmTceXI/thz2H7ZVMrqpUwrtVbUe8BMQs2IYeEAEn3w64GU4xlP4WoYzCrNN+fhFiesCx6r5gYqPBMkR/FhQHqrSNGmo/EalRabMsm0Jq/1jA8oqLcXaL2v2oZlmCUmyLMxAVdNRiSTa6Of9saZj7YK6O6s+VlTEDL1mIIIBmXAPP6XOKJwJWotWzBs1GmdG1qtQ90m/SXfb/l+eAeK5Jg+or4Wp0qki6qKiKRJ/CZkQeYtiVBFy1pPk6FV+2fMBSymi3IAZYr/APqqbYc9rOO56jlaeZGbADxCrSpAAsBuWRjO/wAsce06aYYTcx6iJ54stGtVzNDS1R2VCCFY2Fotz5xbrhShmxLUZrV7fcQNzmqnOwFNfoEA+eGP2d52pX4gzVWNRjlqoLGJIGnpE4q1bKkS1lAMRh52A4lSo5vvKrhE7l1kmBJK2n0BxTiqdBvk8Nl646jFa1hHd0zPqkAbee+OccQEnV1AEfyqq/WJ98dCfi1PNU6po3WVpz10nzFxECcU7iXByDEzG4F4xnFdMBG0aoZdcU2IBYjT5jqfI2OFtRdo54e5/gtZ21qmhdMXInAVPgdZrhDA2PLGloBaaDdDj2G//oLjdcYwbkKjuoyjmzVHPuf2wLl8iqVKiObE94pJsQbMLncMJP8AMuDqHDXKhqj6DF9Tm3tMb+WIUyquVZqp10nYGFJkHpa4Ig29MeKoyZ6zlFExydIg6dJIvH7e9x74H4j2iy+Wp99UDimIlwthJgWkNvzAOGFWgmnwI7MII1GBbkbyAdtscu+2DjJXRk0pGlT1F2O4qGAQoNrKWkjqy410tBykrMdTXUVgrfaejk3zFWrlapZKh1KohYZt101Ibe+3PyxWqykGCIIPXqBbpa/zxrl80yGUgHqVU/qMb5qo7HU+5AMxAI2kAW5bjpj1kqR5jd5Icex449OGAfw9/u6/Xu1j/XiXj1UOyFQQFpBTJkzqYnntfAuSqECoRHwfuB++MZrNkgeHSQmieomfaMAE/BX0V6bMPCG8X8pBB/XBPEyzNrRSF1wpsR78ufPrhVl84y7RtzH92wUOIGNOimQYJGk/91yMAFw+y+mVz2XgFe9p1Wdwx8NPxoIg2OumAedx1wq4koy1diJiqQwKxKwwJIAtMyPc88TcG4u9KkjoQihnpd4PwBmFQCCTYtf1Aw6yfZk16P8AEGrTZFJJuOTE+1ybCfiwJZH0IeN5NKNB0pFnnMqrOx30Uy3h8gWI9jhKtSqKbQ5C1BDLPxhTbUOgJxZq+TNSgxnRSLs06fhKNp5jxK2qTexHrhDmMuVppN/E2rTe0giD5jDaEHPkwcnlyqEkmozAfiIbSrG0SBbBnC87TpUzopO9QWJ0uV35SB9QD6YNyqueH0lpLLl1VCdlNWo6DUfUfTFi7d9nstQy9IUddKpSdaburHVWDKfvKkb+Kmb8gRythX0WoNq10ULP5sut9I1ch152iQPXAvc/cqoUFmqkgj4tgmg8gJOseuGK5N38UQOv05Ya8L4Q4RhThiTymQYsbcpwySTspx8ZSi9FqJd2ZnLMwCoAoiALzcTf35Yt/Yrh1erXNTul/h3RmVbAq0jSBPwrEiecCMbdm/s7VfHmAGLDa9wdMiJ2sOWL7lVFNQqDSBsB0FsKkAGvYJXOqtDGbIPhX/uPmcEf/wANTPIAel8THPuWKoY6n8vp1Plg+lWA5k+ZM4nbY9zNKXZLKKP8BPcT85x7BqVhzxjF0ibObUc1QWr3VRkHcDUzH8WqRTMncwGLeenE1Tt5lUsH1/yj9/6nCHhv2cNJatXDExIVAdvN564e5bsLlVgsgc+YH6AY5eDX+xXnftHIUmnSGkAklmFvOBjnfaftlTz6r3y1VZWLAoqGNQAIu0wQo+WOrdqex65nKHL0NGXJZSW08heDBkzbHIc/2eTLValJ2Ss6EbahBG9mUBlPUcx5YuLSVhGLnJRQsGSykqTVrhDzNOCf5YmTh/Xq5CsWNSoSdCpTMaO6AEAKocSBvBHPAK5to06iwO6GSpH8u2Iq1Cjl3RmTWlRdYBCNaSumWWxVgQQPLDhqKWDo1/SPSjuTtBvEspk6hJ7wECmEohGI06ZjUQjagZMkwcKszw2kWUIGVFG40l3Nt5IG8+2NMzUp13VKVFaeogKSAIJMSzC0XnblgHP0VRlCSPANU8mkyB5Y1OIa5bh+mgRodnciSBYDfSPkL+eAuIZV9MlHAHVSPeCBaMDLrC6gzAAx8R39sEUuLVIIao7qfiVnJH1OABchxIME53hbIFqEEI90J/FN7H64HgyOoiJ5fMYAGuSzcZWtS3NV0j1DAzB8hE46L2aydVcmKTBQKKmbAkB6jNJjaWYAT0xzXL0nZ6QN1ap4TsGgjV8v3x0NeLGnqXVCVAFcdYIKj54AAa5qmkco0FPEygACA7sYsZuSTe1/muzXZV0y2pHErU0NTAlm1jUGAA+EC3uMTNXJrMVJYOYBUGV0sCIFp2IM9Th1TyNR2plwaatVWm1QTqUt58yI62wsmsYx2ttO+vADwvihy2WprpLJCM8qBJp1O8TSSRENNjexxYsjlHzzHN1GAoatMc2EbiOUqRv+LGeMdiGo0WC6u9eoirrYmyy1RgvPVZPmbYsXZ3sqyUgjsVpi604Hhne4/p8r4UUnkvUk4vamuEsAfD+AJpCUKIRbctvXz+uLLwvhFKgtgNR3aP0gYMo0FAhYUC4E7fPEjjado6++LOc0CWv7i+BnlzpQ2/EY28vM+W3PEgplzpXYCGbpbYef6YY0coFAA2/ufX1wqsdkdBQqhQgj6nzM7nExYdIxuq4yU5kn0nFUSag9DPrj2JVUC0eU+vnj2EMqgr26Y2702MYFWoAsEiT9fnviValhjkNSXvgAxbwgCSfIXPLHGO0WbpO6uiMjnvWrF1KsweqDSPi+LwdNpi2OucW41Ryyd5XYIp5G5byA3b0E44zx7O0802WogtSSkKimppB002qzStqE6VABBIg88XBWhbnGVoBppBxB2hr/AODT30K0/wDW0x9J98BrmH1rTpvMvoUkRMmATvpmxi8Th7mfs0z6+Lu1qXuVqKSf9UYI6e2VtnZq+qUtL20uSqo97cj+mJarljLXwfmOy2apkh8tWHWELD5pIwEqwSDZhMg2j2NxjezzwvL0wKXeASND0nA/M2rS55RcLP8AlwVUzZprEUn0gBQ1KmRfefDJN9yZ88R8Lzn3NWk3hWsyKHAnSwMiRIsRHp54HzdEg6DvPK9/p54YGnEeL1KwVX0BFuqoNKifLlblgWeeNhSIswZb7kEYky+VZiNILXjCAf8AAqeukqkEFaneKRz8BWb7bjbocWXhXCGqVFSn8RIAY3i8T88KeFPSy6aCQ9TcAmBPIHm0dAOWOvcDq5RaSZjLq/elAVoMIdWI0y8iwBMybXkTIwnfRpCk7kUnsy65bitbJVHDUipoiqVAiouhg5v4RrVk36dcW3tDwI5gU6FMd4iEs9SYUu9rRdgFER59cEcK7KU01NVCuWOtgNpMkmZlzPWMP6LABSItaAOXytflh0k7Fvlt29XZBw/I6FXU7VXCAFn8VhYATte/nzvub3e87/741TnqsN5/e3PHqtcGSIOx9Rzmd+WAmjYLA69f6/rgRKbVjCkhR8TfPwjq19+WMCiaxi6oDduZP5QeZ5ydvXDmlQCiANMCPQYEhNkaZdQsCwFrfoP64yD79fM9MS+Q3O3l5+uPULiRty8/PFEmuvebxv68gMTEAAnoJMczjdaQt5X98bAiQPc4BkWq5tdRPucexJ0jmf7/AEx7EgczzPEqVJfE4HIgb+4Ek+8YXP2mZ200ULN9R7LsPU4CyvAaf42Lb2sFFuY8vXDallUUeBApJuFEDy5TPzjHI2kb0VLtc+bamlWH8LSABqKEg+PSoIFrTB3PLFAzfEA6qDC6VURMl4M+LVsd5GO497AmYXbYgkfSw/fAWerUyJqikyqPxgH6nbl1/bFR1KwJwONZNk7ym7EqBVVmMEmAwkjTN4x2Cl9oWSfasFMGdSlb7R4hG0X88VLjtXIGQmXWoxG9MFb+qmTbl+uFnDew1TMHUB3FM7Fjq5xsTqPvjRpSyyU3HgufEftBpqSaTd4QPDpuAI31WC+04pfaHjbZsqtfShAlEHMNIlnNztt5eeGFf7KXAlK6NYETTIk+zn54WZnsDmaTQvdtabEg+diMOEVHgUpNiulw2EKsykSWJBnlYRsT64u3D1/iKauQpIlRqF4X1jFUHZ3NrtReBe2iDNpgm+HvCeH5lQobUi7wT9Ymbf3zxoSWajwWk5+8AZecwYv8v/ON6mUy6ksqclXoIA2Ai0X26DE+Ty71idAMDy8+vK/Ll88PuG8BWmFJh6kgg8l8WwA5+u5FumGAo4J2Rp6hUNNUBk6oGozcBPyyDvuY87XXJUkprpWwn5n5777T9MDpUMmfDB2sBdIFvOTt1i4ONqSyPWJPMWDRtebX5WtzxLdjoLp17dCTtsDAg/pviQJtt4htNuu23Lf0wHBO0yY5XsD8pMWM7/LZc2IkGdJMz9QZ9RY9MAE71dMdCf62v73xBRXviQAVprYnmSPwqT9T6jA9DLGtciKYEeGJqf5V8uRby25h7QEADTECwiwHQYaQmybLIEUKLQLDko6Ym1xf5eeBUC3EwJ8U8/LEymLx5C39xiiTLU5see/p0xNTa08uX9cYUcvnjam3PkMAG03j3ONVaRMRqt/ftjDL5/FyxkP4o5Acv7/ucIZIN/THsR974dXI7e+2PYAs/9k=">
            <a:hlinkClick r:id="rId2"/>
          </p:cNvPr>
          <p:cNvSpPr>
            <a:spLocks noChangeAspect="1" noChangeArrowheads="1"/>
          </p:cNvSpPr>
          <p:nvPr/>
        </p:nvSpPr>
        <p:spPr bwMode="auto">
          <a:xfrm>
            <a:off x="7344906" y="3163084"/>
            <a:ext cx="2390775"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ata:image/jpeg;base64,/9j/4AAQSkZJRgABAQAAAQABAAD/2wCEAAkGBhQSERUSEhQVExUWFRwYFxcYGRwcHxgfHRgcGh4dGh0YHCcfGBwjHhgcHy8gJCcqLC0sFyA0NTAqNSYrLCkBCQoKDgwOGA8PGiwfHBwsKSksKSwpKSwqKSkpKSkpLCksLCkpKSksKSksLCkpKSkpLCkpKSkpKSkpLCwpKSkpLP/AABEIAKAAyAMBIgACEQEDEQH/xAAbAAACAgMBAAAAAAAAAAAAAAAEBQMGAQIHAP/EAEEQAAIBAgQDBgMGBAQFBQEAAAECEQMhAAQSMQVBUQYTImFxgTKRoQcjQlKxwRRy0fAzYpLhJEOC0vEVU4Oishb/xAAZAQADAQEBAAAAAAAAAAAAAAAAAQIDBAX/xAAoEQACAgEEAQMDBQAAAAAAAAAAAQIRIQMSMUFRBBNhkaGxIjJCcYH/2gAMAwEAAhEDEQA/AKZk8qXMAQMNTkzTtpK+fXCd6xO/LblgzLcWqp8LEjo18YDCdP8Af9743Vcb0eMU2/xaek/mT9xgujl6VT/CqKx/KbH63wAaZPOVKRmm7J6G3y2OOt8AzrVMjSZokiTAgbnYY5d/6Yw+IMB5Y6D2fbu8jRUGQo/c4Ig+BJm+EpXZ+4rKzBjqTYgyZBEiPXa2H3G+0+WXLGga9PvRRKlJkyUiLA45hmVenWrVFcqxaoPDvBYzflMDb54oefrNqB1NPWT1PnhRvhGsfbrNs63wvjWYoiaLl0/Kbr8tx6gz54tfCO3yMYqfct+ViSh9HiU9GHvjnf2f5ZnyneBmB74r8RO1ueC8oz1RVLj4KhUN6AEydjvgucXkc1pNfptP57O15fOKwHnt5+hFj7YB4vxKhll7yowToARNzFul/brjk3DeOVqTFMqSVJ8U/APQdfMYs+QzVGizZjMOXqP+CZJFrDnFueNN1mA3rZnM5sKtMmnSO7EFWPlHX6c4ON8q2UouuXQ95VchWIMxefEeg6D6Yp/H+3VauTTQCnT/ACqbx/mIjzt6e4/ZSqP4vL3/AOYIHqfr64Vqx0WvjXaqll8w2XzVDvEgfeLB+K5lDcXPIknpgUcNyOZSMrXFMtcLJQhuRUGNLenTCb7Qqv8Axr/yKP1xTa2/h25g3GBvI6wX3iPZfNAS1Q14sC/xAR+Jt398U/NhkYiqhEHp/XA2S7U5rLiKNZtI/wCU/jX/AKdXwjyBGCm7e98YrURP5kP6qf64T+BcGlPS1x7ef74dV8glSnroiHUeNSZkRG/ly8sLKXcVvgYSeWx+tsb0svUpGUc+XP2xLRaItfIi4xDVWbiMSu7TLCJuSP6YzTqK9rT/AH88OxAKiTDbjnzxmrw8ciV+o/r9cT18tFxeOUfPEi7TgBMTVsrUU2E/y49hwyY9hgJkyiN8NRfQ2ONWyTDzwKKakTP9/wB+3rh3Q7MV9GqGHRbyLTBHIxfSfEAZOnEOSQlFiitKidJPp++Fb55w4dfCVNoG2G9TiVWm2kqr+og/Mcrefvic5mm48dMq3+ofoMUIZ8G+0DNGO+SnWX8xlWj1EyfbF6zfaqlSyVKsUb7wwlNSCSZJ36AAknoMczXRyYfp+uG/aCp3dDIVGvTFKtTB5Co0FSfUAgehwLkaWQavxpKhqDQ6uxYqJBkXMQAL/rii595IIuCDH9++H3D86zZiiDpP3qk+k3O/ISfbCztJ3PeKcuSaZ1kT5lTH1wocm2pFbFLydF+zU/8AAf8AzMfkI/XANKr3RJar4asnu5EX3JG9gVv5gYYdg6Wjhik82qn/AO2KlmqymsDNihXxA/EaqTcdBLf9OLowLZwwtWYUqKMx5BRMefkPPbG3aHINkwDmGWmW2BaT6mNsIqeZakDpY3vKPExyld/TFa43nu8csReQZJLEwIgs1454lKwosdHj1D/3FnqZ+lsO+yHEaTZ7L6alMjvQT4h+hxzns3w5q+ap0UUMXJtMWClj9BbzjHRO13YSnRSAurUgYSBK3E/hE41WneUG7oK+0uvpz7j/ACKfq2KfXzsX2HmcCUeIVD4aneVFQadRkkDkA7TtOxn0xE9ZUEiWPIsBI9htjN8jJKjl7mVHXY/W/wBMBPllFySs7HGrZkk+LEuaP3VP0OAZkUnF1OrzG+GGV7RulmPzt+u+K73pU+ExghOKsP8AEUMOuKoRcMv2hDbifSx+R39pxOlem58JHof6YptN6TfCxQnkdvrgzLsyt94O8WIBBII6Hz9MS0Oy1Mh5GP0xotYrbeemEFDjGkwrn0b9icH0+NjZxHmMFAN0ZfTy2P1x7AdPNIwsQR0OPYQGMnm8i6jVqpvz0sNJ6k69RA5AScEPmaFE/c5thf8AK2k31G1xBY9L7nbFPKUzcah6gftiMBfzD3tiP9Kz4HGZMkk1NZPM7n1J54hCTtgKCdiD74wx0XZSfIW+uLIDjSI3GLinHckeHUsrmXQlgBovI8RM2upG84oPE8y9MAagjHemrhygO2rozchy54jy/ayrRUplkTLggBmCh6jdS9RwZJvYAATYYtIV1wGNm8ujOpYqgJCypUusn4puREXtOBOOZcVW10ipG4VSJgx/TAr8YzRks7MCADKqZAEAbf74CNbVLRDDmoge8YdJFOblydS7L5sJwsIXUuqVS6yNSfeMVDXtKwb9cJs7TYsiGkxpJUZW1K6nxMCGUyPDqAuSVNsVvMVqbJpVy02M7n1sL2+uCMlxEkCm7EAIyA6Z0q1rWkEGLg/LA0uiQvKkBXWNIBYQAAZjnG22EuZpEsB1MfXFg4TWNNZrMrh30olgXgSzbSEFhJvNr4KzvZNa4LZZ0dlEtTBM8vhm5i/lblBxCwUlfBN9mvDTQzC5xlPhd0UNAkFILAfFzAiI8Qx1ntQO9KjROpCpB9QbR8sca4NkM5TbvKZgAgiGUK+gyEBIlKikzoYA+Rx1qh2gTOIhEpVVULob2LLDqRZqbqDDC24MEEDq0mRq1arooHYvsZ/FpmD3r06lGuaQcD4gFH+INj8sV7M8IPevRqj71KrITTGkGOZBkXIOwFji3ZRsxk8/WRSUSqWqyIIaTIncTBiN8KKj1g5rWepWOo+HYv0A2ueZ5Y5mrZaENLh1EVClQVCBuVIF481/u+CqvCqdbTTprVVVmGlYv1lcF5uh3Qq6zDLUCQQASSNRgAnYG/L3GBKHEnAVKY0+O5vfphMpK8CXinBzQYISFJHPa4B3+fywuzFNk0zItvyPoeeOg8Q4AjMRmM7lg1vCzhWG24Jna/ywHW7PNQanT1LmEqozqRcQsXBG/kcCkjSXp5xVtYKNqncftjejXZbK5Hrhxx3hAClkBO0xuL7xzFuV8VsP74tOzBqhvT4oT4aiAzzGJ0KEwjx5G4+v7YRrV6EjG2oHf5jBQh74lv7WuP6jHsKKWbdfhafXHsFDs7FU+wquADSzVM84ZD+xwiqfY7xAgOgoOD/nINiRsVj646hlvtRysAFaqwB+EH9Djfh32h5RaYDs6mT+An8RjacYJQ8m9avj7HGa/wBnnEVkfwjtpMEq1Nr7/nnYjCXO8Pr5dn76k9JlSdL+EmbCAdxPTpjv1Ht5lJqanMNUkeFttKifh6g45x9ptQZjN06lCKtEIveMykpKBmCuDEyYtz+eCP7qRnJy/kjlgqyxaZ6nrtJ+g+WNalcm1gOg2/u+MvW1KCekbAfoBiCbY6TIIp5ogdRg3L57LhFD0qlR4bUBUVFgmVM6GaR7YUnGAdsADrLdw9RQqaC1VVCEu/hMAtq8IkEyJGDOLcONGrUXnTqEe0yPfSRhRwmgGZgSVK0qtRY/NTpmoJ/0m2LPwWh31F6m51hTPoon3nDAW93fYeISDztf95wfw/iDrJRhTqR8UXABB36GBI5xixZjgIYqF+EyfbTH6kYFPZyotiAwn5+uE0NM14l2if7pkKozUyKqC4LWkOGF+ZF9jgjs3xbXmVFQ92EpEh1iKSh0ZoDX0tddEtdxEEAhNxjKPRAqBRIYXkmJGjbbZsD5RapfvQj6EkFwvh+Eq19vhJBjz88Q0WqRbuL9oqbNoo1IUE+IjxHwkkhTBJJJ2BEAdML8lxWGI1B2VQyutjpuCkbAqPFIuYjlgI8GV6KsrM7k2ARtBW8FWYQTafcYW5am1OsRcFeR/T0wlgtx3PHYwr8PaoTUAJGsMSxAtDTc/qSBM3xY8twOh3KHvFDFltNwZAHrfFf/AIoppIYKHAJgEANzhlMWNrjYgz1IfOsxGpaTBnVnMAWVp1SuzQDJG8z5Yhs1hpPd4A+26heI1V6LTHp4FxdsiAWyS2MZY9PLA/FMylZ2qJm8qgtpl6ZkAAGTF7855jEFPNr/ABWWSnUp1dFCoGKMGEgCLrtzsYxN4R1bJbpyfx+SarkKVahVqwJUNBUkAwVuQfWIxyPiORKVXUKwUOwW021GNt7Rjq1KqRw+oR+Sofqv9MIuN5sqxEMCrGxEawDYrbkNus41jhYOLXzNs50Vx7BfEr1XMRJmOlsDNiznIy2PYycZwxHTxUGJA4wi/jsSLn8cJ7+BzIxU+1jffUzNgyCOQkkz62w1/j/PCbtCveKWkeFZv5GbdTBOL0+Tn9Ur0xDXQqACItqHmDsbYioVtN98aFfLGIx1nkElSoDtjRAJvHv/ALewxgDElNgNxq94/bABLkGIeRyVtX8pUqw9w0e+L92SKDKHZJzaeH8wBQE39zb5Yo+V0mqg0QrsFIDciw2gCL4sfFdGWqtltLg02YrzJ1Syyff9MTIaL02eXQWTUe7QBoE6RKkkjmPDFtgJ2vjccRQrKsGHUEHaxiPMH5Yp3AO2vcVxrLGk4+8ESeYDLaZWw07EarbYO7UcGNGotai/3DiRF1WQIA/ytuOmx2wkm18haMdq87TaiV2YsItymTt5YtfAsi1XJmllK9OtR0sjUwYHinUG1LYnVOOY8SFRyqGSOpFh+K584+uGPDOM5ygp7pmYD8izHL8K/riZRlVplRVsb1e3Oay+ig4CBFFOHJj7s6W2I6Rv0N8S9meKPm6pFbKBjBaVIVjrZLEtAsqgAbxPO2KlxjiWaruzvTqNqIYq9AkagmmbrImORE85ww4VXr5d6rUjWR0goQImxJHjUh5EwIsfXF5oI4eVaLTxfhNCll6ghlamTClg0kMQYvN1CGOpOEWcA7nMLBVwael9JA8NSGB6kq3uQMYy3GqzLHdVNWlnqnQYLagxCgjxToETNyIjEsM+QMpU7xqpLKVaQoIjlMWkYmOOTXfLhfQrlDind+EM9iYiAt9zG5mNtsWXsi5esp/EaTlfSN/eeeKyeEVmkihWPOe7f91w7+z3UM21JlI+4qMAwIIIgCJuN8OVVgmLcWnJOi9dqjRWhUWgulDSJA0sBymzC37xbHOuK507Bm2tM7MZtO0bCOWLtxUsKVZWMwqm5mNSMSPTFA41W1VPRU9vu1P74iGEh6rUnaEmeBJDGbg364FOGfFFilT/AJn97JhbjUxNGxnHjjOGA37/ABn+IONKOSrOJShWb+Wm5/RcMcl2PztUSuXcCCQWBE+Q5g8oIA6kY56R2e4+gE5rEb5mxB5jDc/Z7xAkA0kSeb1aS+1nOJ2+y3OFSTVy1gTAqMSY5DShE++C4LtCcp1wyoZpU1AIpW0XaZ2/3+mBweuCaCjT4hzuef8A5t+uMJp1X8SzsQdo3t09R746DkYOWxtTaPKbex3xmoACdMRNox4eeAROh8YK7rEHqR67DbBTZpixeo2p2Ms2pWJPsT8thjTKGadWYhF1AQOZiZ39tse43w40aioSDNMOCLfFP6RGEBHp8Ugm21v98XfsX2jV6ZyWYg03kIT+Ek3BPJSf9JvscU3IgOI5jGlXUhkWI2wNAMOO8LrZWq1Oo9RRJKmTceXI/thz2H7ZVMrqpUwrtVbUe8BMQs2IYeEAEn3w64GU4xlP4WoYzCrNN+fhFiesCx6r5gYqPBMkR/FhQHqrSNGmo/EalRabMsm0Jq/1jA8oqLcXaL2v2oZlmCUmyLMxAVdNRiSTa6Of9saZj7YK6O6s+VlTEDL1mIIIBmXAPP6XOKJwJWotWzBs1GmdG1qtQ90m/SXfb/l+eAeK5Jg+or4Wp0qki6qKiKRJ/CZkQeYtiVBFy1pPk6FV+2fMBSymi3IAZYr/APqqbYc9rOO56jlaeZGbADxCrSpAAsBuWRjO/wAsce06aYYTcx6iJ54stGtVzNDS1R2VCCFY2Fotz5xbrhShmxLUZrV7fcQNzmqnOwFNfoEA+eGP2d52pX4gzVWNRjlqoLGJIGnpE4q1bKkS1lAMRh52A4lSo5vvKrhE7l1kmBJK2n0BxTiqdBvk8Nl646jFa1hHd0zPqkAbee+OccQEnV1AEfyqq/WJ98dCfi1PNU6po3WVpz10nzFxECcU7iXByDEzG4F4xnFdMBG0aoZdcU2IBYjT5jqfI2OFtRdo54e5/gtZ21qmhdMXInAVPgdZrhDA2PLGloBaaDdDj2G//oLjdcYwbkKjuoyjmzVHPuf2wLl8iqVKiObE94pJsQbMLncMJP8AMuDqHDXKhqj6DF9Tm3tMb+WIUyquVZqp10nYGFJkHpa4Ig29MeKoyZ6zlFExydIg6dJIvH7e9x74H4j2iy+Wp99UDimIlwthJgWkNvzAOGFWgmnwI7MII1GBbkbyAdtscu+2DjJXRk0pGlT1F2O4qGAQoNrKWkjqy410tBykrMdTXUVgrfaejk3zFWrlapZKh1KohYZt101Ibe+3PyxWqykGCIIPXqBbpa/zxrl80yGUgHqVU/qMb5qo7HU+5AMxAI2kAW5bjpj1kqR5jd5Icex449OGAfw9/u6/Xu1j/XiXj1UOyFQQFpBTJkzqYnntfAuSqECoRHwfuB++MZrNkgeHSQmieomfaMAE/BX0V6bMPCG8X8pBB/XBPEyzNrRSF1wpsR78ufPrhVl84y7RtzH92wUOIGNOimQYJGk/91yMAFw+y+mVz2XgFe9p1Wdwx8NPxoIg2OumAedx1wq4koy1diJiqQwKxKwwJIAtMyPc88TcG4u9KkjoQihnpd4PwBmFQCCTYtf1Aw6yfZk16P8AEGrTZFJJuOTE+1ybCfiwJZH0IeN5NKNB0pFnnMqrOx30Uy3h8gWI9jhKtSqKbQ5C1BDLPxhTbUOgJxZq+TNSgxnRSLs06fhKNp5jxK2qTexHrhDmMuVppN/E2rTe0giD5jDaEHPkwcnlyqEkmozAfiIbSrG0SBbBnC87TpUzopO9QWJ0uV35SB9QD6YNyqueH0lpLLl1VCdlNWo6DUfUfTFi7d9nstQy9IUddKpSdaburHVWDKfvKkb+Kmb8gRythX0WoNq10ULP5sut9I1ch152iQPXAvc/cqoUFmqkgj4tgmg8gJOseuGK5N38UQOv05Ya8L4Q4RhThiTymQYsbcpwySTspx8ZSi9FqJd2ZnLMwCoAoiALzcTf35Yt/Yrh1erXNTul/h3RmVbAq0jSBPwrEiecCMbdm/s7VfHmAGLDa9wdMiJ2sOWL7lVFNQqDSBsB0FsKkAGvYJXOqtDGbIPhX/uPmcEf/wANTPIAel8THPuWKoY6n8vp1Plg+lWA5k+ZM4nbY9zNKXZLKKP8BPcT85x7BqVhzxjF0ibObUc1QWr3VRkHcDUzH8WqRTMncwGLeenE1Tt5lUsH1/yj9/6nCHhv2cNJatXDExIVAdvN564e5bsLlVgsgc+YH6AY5eDX+xXnftHIUmnSGkAklmFvOBjnfaftlTz6r3y1VZWLAoqGNQAIu0wQo+WOrdqex65nKHL0NGXJZSW08heDBkzbHIc/2eTLValJ2Ss6EbahBG9mUBlPUcx5YuLSVhGLnJRQsGSykqTVrhDzNOCf5YmTh/Xq5CsWNSoSdCpTMaO6AEAKocSBvBHPAK5to06iwO6GSpH8u2Iq1Cjl3RmTWlRdYBCNaSumWWxVgQQPLDhqKWDo1/SPSjuTtBvEspk6hJ7wECmEohGI06ZjUQjagZMkwcKszw2kWUIGVFG40l3Nt5IG8+2NMzUp13VKVFaeogKSAIJMSzC0XnblgHP0VRlCSPANU8mkyB5Y1OIa5bh+mgRodnciSBYDfSPkL+eAuIZV9MlHAHVSPeCBaMDLrC6gzAAx8R39sEUuLVIIao7qfiVnJH1OABchxIME53hbIFqEEI90J/FN7H64HgyOoiJ5fMYAGuSzcZWtS3NV0j1DAzB8hE46L2aydVcmKTBQKKmbAkB6jNJjaWYAT0xzXL0nZ6QN1ap4TsGgjV8v3x0NeLGnqXVCVAFcdYIKj54AAa5qmkco0FPEygACA7sYsZuSTe1/muzXZV0y2pHErU0NTAlm1jUGAA+EC3uMTNXJrMVJYOYBUGV0sCIFp2IM9Th1TyNR2plwaatVWm1QTqUt58yI62wsmsYx2ttO+vADwvihy2WprpLJCM8qBJp1O8TSSRENNjexxYsjlHzzHN1GAoatMc2EbiOUqRv+LGeMdiGo0WC6u9eoirrYmyy1RgvPVZPmbYsXZ3sqyUgjsVpi604Hhne4/p8r4UUnkvUk4vamuEsAfD+AJpCUKIRbctvXz+uLLwvhFKgtgNR3aP0gYMo0FAhYUC4E7fPEjjado6++LOc0CWv7i+BnlzpQ2/EY28vM+W3PEgplzpXYCGbpbYef6YY0coFAA2/ufX1wqsdkdBQqhQgj6nzM7nExYdIxuq4yU5kn0nFUSag9DPrj2JVUC0eU+vnj2EMqgr26Y2702MYFWoAsEiT9fnviValhjkNSXvgAxbwgCSfIXPLHGO0WbpO6uiMjnvWrF1KsweqDSPi+LwdNpi2OucW41Ryyd5XYIp5G5byA3b0E44zx7O0802WogtSSkKimppB002qzStqE6VABBIg88XBWhbnGVoBppBxB2hr/AODT30K0/wDW0x9J98BrmH1rTpvMvoUkRMmATvpmxi8Th7mfs0z6+Lu1qXuVqKSf9UYI6e2VtnZq+qUtL20uSqo97cj+mJarljLXwfmOy2apkh8tWHWELD5pIwEqwSDZhMg2j2NxjezzwvL0wKXeASND0nA/M2rS55RcLP8AlwVUzZprEUn0gBQ1KmRfefDJN9yZ88R8Lzn3NWk3hWsyKHAnSwMiRIsRHp54HzdEg6DvPK9/p54YGnEeL1KwVX0BFuqoNKifLlblgWeeNhSIswZb7kEYky+VZiNILXjCAf8AAqeukqkEFaneKRz8BWb7bjbocWXhXCGqVFSn8RIAY3i8T88KeFPSy6aCQ9TcAmBPIHm0dAOWOvcDq5RaSZjLq/elAVoMIdWI0y8iwBMybXkTIwnfRpCk7kUnsy65bitbJVHDUipoiqVAiouhg5v4RrVk36dcW3tDwI5gU6FMd4iEs9SYUu9rRdgFER59cEcK7KU01NVCuWOtgNpMkmZlzPWMP6LABSItaAOXytflh0k7Fvlt29XZBw/I6FXU7VXCAFn8VhYATte/nzvub3e87/741TnqsN5/e3PHqtcGSIOx9Rzmd+WAmjYLA69f6/rgRKbVjCkhR8TfPwjq19+WMCiaxi6oDduZP5QeZ5ydvXDmlQCiANMCPQYEhNkaZdQsCwFrfoP64yD79fM9MS+Q3O3l5+uPULiRty8/PFEmuvebxv68gMTEAAnoJMczjdaQt5X98bAiQPc4BkWq5tdRPucexJ0jmf7/AEx7EgczzPEqVJfE4HIgb+4Ek+8YXP2mZ200ULN9R7LsPU4CyvAaf42Lb2sFFuY8vXDallUUeBApJuFEDy5TPzjHI2kb0VLtc+bamlWH8LSABqKEg+PSoIFrTB3PLFAzfEA6qDC6VURMl4M+LVsd5GO497AmYXbYgkfSw/fAWerUyJqikyqPxgH6nbl1/bFR1KwJwONZNk7ym7EqBVVmMEmAwkjTN4x2Cl9oWSfasFMGdSlb7R4hG0X88VLjtXIGQmXWoxG9MFb+qmTbl+uFnDew1TMHUB3FM7Fjq5xsTqPvjRpSyyU3HgufEftBpqSaTd4QPDpuAI31WC+04pfaHjbZsqtfShAlEHMNIlnNztt5eeGFf7KXAlK6NYETTIk+zn54WZnsDmaTQvdtabEg+diMOEVHgUpNiulw2EKsykSWJBnlYRsT64u3D1/iKauQpIlRqF4X1jFUHZ3NrtReBe2iDNpgm+HvCeH5lQobUi7wT9Ymbf3zxoSWajwWk5+8AZecwYv8v/ON6mUy6ksqclXoIA2Ai0X26DE+Ty71idAMDy8+vK/Ll88PuG8BWmFJh6kgg8l8WwA5+u5FumGAo4J2Rp6hUNNUBk6oGozcBPyyDvuY87XXJUkprpWwn5n5777T9MDpUMmfDB2sBdIFvOTt1i4ONqSyPWJPMWDRtebX5WtzxLdjoLp17dCTtsDAg/pviQJtt4htNuu23Lf0wHBO0yY5XsD8pMWM7/LZc2IkGdJMz9QZ9RY9MAE71dMdCf62v73xBRXviQAVprYnmSPwqT9T6jA9DLGtciKYEeGJqf5V8uRby25h7QEADTECwiwHQYaQmybLIEUKLQLDko6Ym1xf5eeBUC3EwJ8U8/LEymLx5C39xiiTLU5see/p0xNTa08uX9cYUcvnjam3PkMAG03j3ONVaRMRqt/ftjDL5/FyxkP4o5Acv7/ucIZIN/THsR974dXI7e+2PYAs/9k=">
            <a:hlinkClick r:id="rId2"/>
          </p:cNvPr>
          <p:cNvSpPr>
            <a:spLocks noChangeAspect="1" noChangeArrowheads="1"/>
          </p:cNvSpPr>
          <p:nvPr/>
        </p:nvSpPr>
        <p:spPr bwMode="auto">
          <a:xfrm>
            <a:off x="6638493" y="-700546"/>
            <a:ext cx="2390775"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1086664" y="1213979"/>
            <a:ext cx="3752580" cy="3002064"/>
          </a:xfrm>
          <a:prstGeom prst="rect">
            <a:avLst/>
          </a:prstGeom>
        </p:spPr>
      </p:pic>
      <p:pic>
        <p:nvPicPr>
          <p:cNvPr id="8" name="Picture 7"/>
          <p:cNvPicPr>
            <a:picLocks noChangeAspect="1"/>
          </p:cNvPicPr>
          <p:nvPr/>
        </p:nvPicPr>
        <p:blipFill>
          <a:blip r:embed="rId4"/>
          <a:stretch>
            <a:fillRect/>
          </a:stretch>
        </p:blipFill>
        <p:spPr>
          <a:xfrm>
            <a:off x="5348472" y="1213979"/>
            <a:ext cx="3885920" cy="3002064"/>
          </a:xfrm>
          <a:prstGeom prst="rect">
            <a:avLst/>
          </a:prstGeom>
        </p:spPr>
      </p:pic>
    </p:spTree>
    <p:extLst>
      <p:ext uri="{BB962C8B-B14F-4D97-AF65-F5344CB8AC3E}">
        <p14:creationId xmlns:p14="http://schemas.microsoft.com/office/powerpoint/2010/main" val="10820480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 y="3291840"/>
            <a:ext cx="9781892" cy="3566160"/>
          </a:xfrm>
        </p:spPr>
        <p:txBody>
          <a:bodyPr>
            <a:normAutofit/>
          </a:bodyPr>
          <a:lstStyle/>
          <a:p>
            <a:pPr algn="just"/>
            <a:r>
              <a:rPr lang="lt-LT" dirty="0"/>
              <a:t>1442–1452 m. pastatyta pirma medinė Anykščių bažnyčia. </a:t>
            </a:r>
            <a:r>
              <a:rPr lang="lt-LT" dirty="0" smtClean="0"/>
              <a:t>15 </a:t>
            </a:r>
            <a:r>
              <a:rPr lang="lt-LT" dirty="0" smtClean="0"/>
              <a:t>amžiaus  </a:t>
            </a:r>
            <a:r>
              <a:rPr lang="lt-LT" dirty="0"/>
              <a:t>2-ojoje pusėje minimas Anykščių miestelis, vėliau ir Anykščių valsčius. 1507 m. nustatytos klebono žemės ribos. 1516 m. gavo miesto teises, </a:t>
            </a:r>
            <a:r>
              <a:rPr lang="lt-LT" dirty="0" smtClean="0"/>
              <a:t>Anykščių </a:t>
            </a:r>
            <a:r>
              <a:rPr lang="lt-LT" dirty="0"/>
              <a:t>dvaras su miesteliu įkeistas Mikalojui Radvilai.</a:t>
            </a:r>
          </a:p>
          <a:p>
            <a:r>
              <a:rPr lang="lt-LT" dirty="0" smtClean="0"/>
              <a:t>1792</a:t>
            </a:r>
            <a:r>
              <a:rPr lang="lt-LT" dirty="0"/>
              <a:t> m. sausio </a:t>
            </a:r>
            <a:r>
              <a:rPr lang="lt-LT" dirty="0" smtClean="0"/>
              <a:t>17 </a:t>
            </a:r>
            <a:r>
              <a:rPr lang="lt-LT" dirty="0"/>
              <a:t>d. karalius Stanislovas Augustas suteikė miesto teises </a:t>
            </a:r>
            <a:r>
              <a:rPr lang="lt-LT" dirty="0" smtClean="0"/>
              <a:t>ir </a:t>
            </a:r>
            <a:r>
              <a:rPr lang="lt-LT" dirty="0"/>
              <a:t>herbą. Herbe pavaizduotas savivaldos išvakarėse Anykščiuose pastatytas tiltas, papuoštas tiltų globėjo ir sergėtojo nuo vandens nelaimių šv. Jono Nepomuko statula.</a:t>
            </a:r>
          </a:p>
          <a:p>
            <a:endParaRPr lang="en-US" dirty="0"/>
          </a:p>
        </p:txBody>
      </p:sp>
      <p:pic>
        <p:nvPicPr>
          <p:cNvPr id="4" name="Picture 3"/>
          <p:cNvPicPr>
            <a:picLocks noChangeAspect="1"/>
          </p:cNvPicPr>
          <p:nvPr/>
        </p:nvPicPr>
        <p:blipFill>
          <a:blip r:embed="rId2"/>
          <a:stretch>
            <a:fillRect/>
          </a:stretch>
        </p:blipFill>
        <p:spPr>
          <a:xfrm>
            <a:off x="914401" y="452718"/>
            <a:ext cx="3810128" cy="25262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242" y="368297"/>
            <a:ext cx="3485422" cy="2610702"/>
          </a:xfrm>
          <a:prstGeom prst="rect">
            <a:avLst/>
          </a:prstGeom>
        </p:spPr>
      </p:pic>
    </p:spTree>
    <p:extLst>
      <p:ext uri="{BB962C8B-B14F-4D97-AF65-F5344CB8AC3E}">
        <p14:creationId xmlns:p14="http://schemas.microsoft.com/office/powerpoint/2010/main" val="7967523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75201" y="4683163"/>
            <a:ext cx="8946541" cy="2174837"/>
          </a:xfrm>
        </p:spPr>
        <p:txBody>
          <a:bodyPr>
            <a:normAutofit lnSpcReduction="10000"/>
          </a:bodyPr>
          <a:lstStyle/>
          <a:p>
            <a:r>
              <a:rPr lang="lt-LT" dirty="0" smtClean="0"/>
              <a:t>19 amžiaus </a:t>
            </a:r>
            <a:r>
              <a:rPr lang="lt-LT" dirty="0"/>
              <a:t>pirmojoje pusėje miesteliui sparčiai augant, čia jau buvo mūrinė bažnyčia su varpine, dvi sinagogos. Numalšinus 1831 m. sukilimą, miestelis priklausė Rusijos imperijos valstybės iždui. 1863 m. sukilimo metu čia veikė ginklų dirbtuvė. 1898 m. pro Anykščius nutiestas siaurukas Panevėžys-Švenčionėliai. 1902 m. pastatyta hidroelektrinė, 1909 m. senosios bažnyčios vietoje pastatyta didelė neogotikinė bažnyčia</a:t>
            </a:r>
            <a:endParaRPr lang="en-US" dirty="0"/>
          </a:p>
        </p:txBody>
      </p:sp>
      <p:pic>
        <p:nvPicPr>
          <p:cNvPr id="4" name="Picture 3"/>
          <p:cNvPicPr>
            <a:picLocks noChangeAspect="1"/>
          </p:cNvPicPr>
          <p:nvPr/>
        </p:nvPicPr>
        <p:blipFill>
          <a:blip r:embed="rId2"/>
          <a:stretch>
            <a:fillRect/>
          </a:stretch>
        </p:blipFill>
        <p:spPr>
          <a:xfrm>
            <a:off x="5721704" y="957431"/>
            <a:ext cx="4648668" cy="3571537"/>
          </a:xfrm>
          <a:prstGeom prst="rect">
            <a:avLst/>
          </a:prstGeom>
        </p:spPr>
      </p:pic>
      <p:pic>
        <p:nvPicPr>
          <p:cNvPr id="5" name="Picture 4"/>
          <p:cNvPicPr>
            <a:picLocks noChangeAspect="1"/>
          </p:cNvPicPr>
          <p:nvPr/>
        </p:nvPicPr>
        <p:blipFill>
          <a:blip r:embed="rId3"/>
          <a:stretch>
            <a:fillRect/>
          </a:stretch>
        </p:blipFill>
        <p:spPr>
          <a:xfrm>
            <a:off x="1869476" y="271349"/>
            <a:ext cx="2936801" cy="3920781"/>
          </a:xfrm>
          <a:prstGeom prst="rect">
            <a:avLst/>
          </a:prstGeom>
        </p:spPr>
      </p:pic>
    </p:spTree>
    <p:extLst>
      <p:ext uri="{BB962C8B-B14F-4D97-AF65-F5344CB8AC3E}">
        <p14:creationId xmlns:p14="http://schemas.microsoft.com/office/powerpoint/2010/main" val="11636313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94186" y="3795657"/>
            <a:ext cx="8946541" cy="2626658"/>
          </a:xfrm>
        </p:spPr>
        <p:txBody>
          <a:bodyPr/>
          <a:lstStyle/>
          <a:p>
            <a:pPr algn="ctr"/>
            <a:r>
              <a:rPr lang="lt-LT" dirty="0"/>
              <a:t>Nuo </a:t>
            </a:r>
            <a:r>
              <a:rPr lang="lt-LT" dirty="0" smtClean="0"/>
              <a:t>1929 m</a:t>
            </a:r>
            <a:r>
              <a:rPr lang="lt-LT" dirty="0"/>
              <a:t>. veikia vyno bendrovė. 1938 m. atkurtos miesto teisės. 1941 m. vokiečių sunaikinta apie 1500 gyventojų (daugiausiai žydų). 1944 m. mieste vyko aršios kovos tarp nacių ir sovietų. 1946 m. rugpjūčio </a:t>
            </a:r>
            <a:r>
              <a:rPr lang="lt-LT" dirty="0" smtClean="0"/>
              <a:t>3 d</a:t>
            </a:r>
            <a:r>
              <a:rPr lang="lt-LT" dirty="0"/>
              <a:t>. tapo apskrities pavaldumo miestu. 1968 m. atidaryta smėlio sodrinimo gamykla „Kvarcas“, pastatyti kultūros </a:t>
            </a:r>
            <a:r>
              <a:rPr lang="lt-LT" smtClean="0"/>
              <a:t>rūmai, </a:t>
            </a:r>
            <a:r>
              <a:rPr lang="lt-LT" dirty="0"/>
              <a:t>Ramybės gyvenamųjų namų kvartalas. </a:t>
            </a:r>
            <a:r>
              <a:rPr lang="lt-LT" dirty="0" smtClean="0"/>
              <a:t>1988–1992</a:t>
            </a:r>
            <a:r>
              <a:rPr lang="lt-LT" dirty="0"/>
              <a:t> m. Anykščiuose veikė vaikų geležinkelis maršrutu Anykščiai-Rubikiai.</a:t>
            </a:r>
            <a:endParaRPr lang="en-US" dirty="0"/>
          </a:p>
        </p:txBody>
      </p:sp>
      <p:pic>
        <p:nvPicPr>
          <p:cNvPr id="4" name="Picture 3"/>
          <p:cNvPicPr>
            <a:picLocks noChangeAspect="1"/>
          </p:cNvPicPr>
          <p:nvPr/>
        </p:nvPicPr>
        <p:blipFill>
          <a:blip r:embed="rId2"/>
          <a:stretch>
            <a:fillRect/>
          </a:stretch>
        </p:blipFill>
        <p:spPr>
          <a:xfrm>
            <a:off x="994186" y="1152983"/>
            <a:ext cx="3457769" cy="229077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7079" y="1152983"/>
            <a:ext cx="4793792" cy="21607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934941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190</TotalTime>
  <Words>47</Words>
  <Application>Microsoft Office PowerPoint</Application>
  <PresentationFormat>Widescreen</PresentationFormat>
  <Paragraphs>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Century Gothic</vt:lpstr>
      <vt:lpstr>Wingdings 3</vt:lpstr>
      <vt:lpstr>Ion</vt:lpstr>
      <vt:lpstr>Anykščiu miesto istorija</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Anykščiu miesto istorija</dc:title>
  <dc:creator>user</dc:creator>
  <cp:lastModifiedBy>user</cp:lastModifiedBy>
  <cp:revision>16</cp:revision>
  <dcterms:created xsi:type="dcterms:W3CDTF">2014-11-24T16:38:47Z</dcterms:created>
  <dcterms:modified xsi:type="dcterms:W3CDTF">2014-11-27T18:41:40Z</dcterms:modified>
</cp:coreProperties>
</file>